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6" r:id="rId1"/>
    <p:sldMasterId id="2147483719" r:id="rId2"/>
  </p:sldMasterIdLst>
  <p:notesMasterIdLst>
    <p:notesMasterId r:id="rId33"/>
  </p:notesMasterIdLst>
  <p:sldIdLst>
    <p:sldId id="320" r:id="rId3"/>
    <p:sldId id="315" r:id="rId4"/>
    <p:sldId id="317" r:id="rId5"/>
    <p:sldId id="327" r:id="rId6"/>
    <p:sldId id="351" r:id="rId7"/>
    <p:sldId id="350" r:id="rId8"/>
    <p:sldId id="286" r:id="rId9"/>
    <p:sldId id="366" r:id="rId10"/>
    <p:sldId id="370" r:id="rId11"/>
    <p:sldId id="371" r:id="rId12"/>
    <p:sldId id="373" r:id="rId13"/>
    <p:sldId id="352" r:id="rId14"/>
    <p:sldId id="345" r:id="rId15"/>
    <p:sldId id="355" r:id="rId16"/>
    <p:sldId id="341" r:id="rId17"/>
    <p:sldId id="265" r:id="rId18"/>
    <p:sldId id="324" r:id="rId19"/>
    <p:sldId id="325" r:id="rId20"/>
    <p:sldId id="326" r:id="rId21"/>
    <p:sldId id="271" r:id="rId22"/>
    <p:sldId id="257" r:id="rId23"/>
    <p:sldId id="387" r:id="rId24"/>
    <p:sldId id="386" r:id="rId25"/>
    <p:sldId id="329" r:id="rId26"/>
    <p:sldId id="328" r:id="rId27"/>
    <p:sldId id="330" r:id="rId28"/>
    <p:sldId id="356" r:id="rId29"/>
    <p:sldId id="388" r:id="rId30"/>
    <p:sldId id="377" r:id="rId31"/>
    <p:sldId id="3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8" roundtripDataSignature="AMtx7mhTpf6Nk2CLw3kTd/Uc4umiVxtq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3B0"/>
    <a:srgbClr val="000000"/>
    <a:srgbClr val="FFFFFF"/>
    <a:srgbClr val="171717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A6897-0E48-6B4C-8577-471A1DC03F1A}" v="54" dt="2022-07-14T03:00:11.641"/>
    <p1510:client id="{A6A25E49-8A9E-1B42-BE27-216FF46FF812}" v="601" dt="2022-07-14T02:59:10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48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raman, Ravi" userId="5f279c02-c888-4af9-8238-68dfd0a1bb6f" providerId="ADAL" clId="{A6A25E49-8A9E-1B42-BE27-216FF46FF812}"/>
    <pc:docChg chg="custSel modSld">
      <pc:chgData name="Sivaraman, Ravi" userId="5f279c02-c888-4af9-8238-68dfd0a1bb6f" providerId="ADAL" clId="{A6A25E49-8A9E-1B42-BE27-216FF46FF812}" dt="2022-07-14T02:59:10.862" v="1047" actId="20577"/>
      <pc:docMkLst>
        <pc:docMk/>
      </pc:docMkLst>
      <pc:sldChg chg="modNotesTx">
        <pc:chgData name="Sivaraman, Ravi" userId="5f279c02-c888-4af9-8238-68dfd0a1bb6f" providerId="ADAL" clId="{A6A25E49-8A9E-1B42-BE27-216FF46FF812}" dt="2022-07-13T02:39:59.783" v="240" actId="20577"/>
        <pc:sldMkLst>
          <pc:docMk/>
          <pc:sldMk cId="3873114555" sldId="328"/>
        </pc:sldMkLst>
      </pc:sldChg>
      <pc:sldChg chg="modNotesTx">
        <pc:chgData name="Sivaraman, Ravi" userId="5f279c02-c888-4af9-8238-68dfd0a1bb6f" providerId="ADAL" clId="{A6A25E49-8A9E-1B42-BE27-216FF46FF812}" dt="2022-07-14T01:21:50.031" v="557" actId="20577"/>
        <pc:sldMkLst>
          <pc:docMk/>
          <pc:sldMk cId="1954686770" sldId="329"/>
        </pc:sldMkLst>
      </pc:sldChg>
      <pc:sldChg chg="modAnim modNotesTx">
        <pc:chgData name="Sivaraman, Ravi" userId="5f279c02-c888-4af9-8238-68dfd0a1bb6f" providerId="ADAL" clId="{A6A25E49-8A9E-1B42-BE27-216FF46FF812}" dt="2022-07-14T02:59:10.862" v="1047" actId="20577"/>
        <pc:sldMkLst>
          <pc:docMk/>
          <pc:sldMk cId="4182430945" sldId="330"/>
        </pc:sldMkLst>
      </pc:sldChg>
      <pc:sldChg chg="modNotesTx">
        <pc:chgData name="Sivaraman, Ravi" userId="5f279c02-c888-4af9-8238-68dfd0a1bb6f" providerId="ADAL" clId="{A6A25E49-8A9E-1B42-BE27-216FF46FF812}" dt="2022-07-14T01:55:32.565" v="1015" actId="6549"/>
        <pc:sldMkLst>
          <pc:docMk/>
          <pc:sldMk cId="2790629302" sldId="356"/>
        </pc:sldMkLst>
      </pc:sldChg>
      <pc:sldChg chg="modNotesTx">
        <pc:chgData name="Sivaraman, Ravi" userId="5f279c02-c888-4af9-8238-68dfd0a1bb6f" providerId="ADAL" clId="{A6A25E49-8A9E-1B42-BE27-216FF46FF812}" dt="2022-07-14T02:28:59.934" v="1023" actId="20577"/>
        <pc:sldMkLst>
          <pc:docMk/>
          <pc:sldMk cId="1673938996" sldId="377"/>
        </pc:sldMkLst>
      </pc:sldChg>
      <pc:sldChg chg="modNotesTx">
        <pc:chgData name="Sivaraman, Ravi" userId="5f279c02-c888-4af9-8238-68dfd0a1bb6f" providerId="ADAL" clId="{A6A25E49-8A9E-1B42-BE27-216FF46FF812}" dt="2022-07-14T02:58:52.932" v="1027" actId="20577"/>
        <pc:sldMkLst>
          <pc:docMk/>
          <pc:sldMk cId="2817273901" sldId="383"/>
        </pc:sldMkLst>
      </pc:sldChg>
      <pc:sldChg chg="modNotesTx">
        <pc:chgData name="Sivaraman, Ravi" userId="5f279c02-c888-4af9-8238-68dfd0a1bb6f" providerId="ADAL" clId="{A6A25E49-8A9E-1B42-BE27-216FF46FF812}" dt="2022-07-13T02:34:19.800" v="221" actId="5793"/>
        <pc:sldMkLst>
          <pc:docMk/>
          <pc:sldMk cId="2381751856" sldId="386"/>
        </pc:sldMkLst>
      </pc:sldChg>
      <pc:sldChg chg="modNotesTx">
        <pc:chgData name="Sivaraman, Ravi" userId="5f279c02-c888-4af9-8238-68dfd0a1bb6f" providerId="ADAL" clId="{A6A25E49-8A9E-1B42-BE27-216FF46FF812}" dt="2022-07-13T02:38:11.410" v="222" actId="6549"/>
        <pc:sldMkLst>
          <pc:docMk/>
          <pc:sldMk cId="2764080101" sldId="387"/>
        </pc:sldMkLst>
      </pc:sldChg>
    </pc:docChg>
  </pc:docChgLst>
  <pc:docChgLst>
    <pc:chgData name="Mittal, Apurv" userId="6d1b9953-f729-4d16-851a-0665078c747d" providerId="ADAL" clId="{113A6897-0E48-6B4C-8577-471A1DC03F1A}"/>
    <pc:docChg chg="modSld">
      <pc:chgData name="Mittal, Apurv" userId="6d1b9953-f729-4d16-851a-0665078c747d" providerId="ADAL" clId="{113A6897-0E48-6B4C-8577-471A1DC03F1A}" dt="2022-07-14T03:00:11.640" v="45"/>
      <pc:docMkLst>
        <pc:docMk/>
      </pc:docMkLst>
      <pc:sldChg chg="modAnim">
        <pc:chgData name="Mittal, Apurv" userId="6d1b9953-f729-4d16-851a-0665078c747d" providerId="ADAL" clId="{113A6897-0E48-6B4C-8577-471A1DC03F1A}" dt="2022-07-13T02:41:17.110" v="44"/>
        <pc:sldMkLst>
          <pc:docMk/>
          <pc:sldMk cId="3375673212" sldId="257"/>
        </pc:sldMkLst>
      </pc:sldChg>
      <pc:sldChg chg="modAnim">
        <pc:chgData name="Mittal, Apurv" userId="6d1b9953-f729-4d16-851a-0665078c747d" providerId="ADAL" clId="{113A6897-0E48-6B4C-8577-471A1DC03F1A}" dt="2022-07-13T02:39:20.614" v="42"/>
        <pc:sldMkLst>
          <pc:docMk/>
          <pc:sldMk cId="3690852192" sldId="271"/>
        </pc:sldMkLst>
      </pc:sldChg>
      <pc:sldChg chg="modAnim">
        <pc:chgData name="Mittal, Apurv" userId="6d1b9953-f729-4d16-851a-0665078c747d" providerId="ADAL" clId="{113A6897-0E48-6B4C-8577-471A1DC03F1A}" dt="2022-07-13T02:41:11.358" v="43"/>
        <pc:sldMkLst>
          <pc:docMk/>
          <pc:sldMk cId="2673172286" sldId="324"/>
        </pc:sldMkLst>
      </pc:sldChg>
      <pc:sldChg chg="modAnim">
        <pc:chgData name="Mittal, Apurv" userId="6d1b9953-f729-4d16-851a-0665078c747d" providerId="ADAL" clId="{113A6897-0E48-6B4C-8577-471A1DC03F1A}" dt="2022-07-13T02:37:43.060" v="24"/>
        <pc:sldMkLst>
          <pc:docMk/>
          <pc:sldMk cId="622072706" sldId="325"/>
        </pc:sldMkLst>
      </pc:sldChg>
      <pc:sldChg chg="modAnim">
        <pc:chgData name="Mittal, Apurv" userId="6d1b9953-f729-4d16-851a-0665078c747d" providerId="ADAL" clId="{113A6897-0E48-6B4C-8577-471A1DC03F1A}" dt="2022-07-13T02:38:50.884" v="38"/>
        <pc:sldMkLst>
          <pc:docMk/>
          <pc:sldMk cId="424570637" sldId="326"/>
        </pc:sldMkLst>
      </pc:sldChg>
      <pc:sldChg chg="modAnim">
        <pc:chgData name="Mittal, Apurv" userId="6d1b9953-f729-4d16-851a-0665078c747d" providerId="ADAL" clId="{113A6897-0E48-6B4C-8577-471A1DC03F1A}" dt="2022-07-13T02:29:10.930" v="12"/>
        <pc:sldMkLst>
          <pc:docMk/>
          <pc:sldMk cId="1333119724" sldId="327"/>
        </pc:sldMkLst>
      </pc:sldChg>
      <pc:sldChg chg="modAnim">
        <pc:chgData name="Mittal, Apurv" userId="6d1b9953-f729-4d16-851a-0665078c747d" providerId="ADAL" clId="{113A6897-0E48-6B4C-8577-471A1DC03F1A}" dt="2022-07-14T03:00:11.640" v="45"/>
        <pc:sldMkLst>
          <pc:docMk/>
          <pc:sldMk cId="4182430945" sldId="330"/>
        </pc:sldMkLst>
      </pc:sldChg>
      <pc:sldChg chg="modAnim">
        <pc:chgData name="Mittal, Apurv" userId="6d1b9953-f729-4d16-851a-0665078c747d" providerId="ADAL" clId="{113A6897-0E48-6B4C-8577-471A1DC03F1A}" dt="2022-07-13T02:28:26.570" v="4"/>
        <pc:sldMkLst>
          <pc:docMk/>
          <pc:sldMk cId="2869892813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psplat.com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Everyone! I am Tai Chowdhury. I am here with Apurv Mittal and Ravi Sivaraman.</a:t>
            </a:r>
          </a:p>
          <a:p>
            <a:r>
              <a:rPr lang="en-US"/>
              <a:t>Our advisors are Dr. Engels who is a pioneer in cybersecurity and ex-SMU professor and Harsha an SMU alumnus, currently working at Meta.</a:t>
            </a:r>
          </a:p>
          <a:p>
            <a:r>
              <a:rPr lang="en-US"/>
              <a:t>Our topic is Phishing Detection using Natural Language Processing and Machine Learning.</a:t>
            </a:r>
          </a:p>
          <a:p>
            <a:r>
              <a:rPr lang="en-US"/>
              <a:t>We are going to share a novel approach on phishing detection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373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that we have metadata.</a:t>
            </a:r>
          </a:p>
          <a:p>
            <a:r>
              <a:rPr lang="en-US"/>
              <a:t>This is where attackers try to further establish credibility using legitimate companies’ email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20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Finally, there is attachment</a:t>
            </a:r>
          </a:p>
          <a:p>
            <a:r>
              <a:rPr lang="en-US"/>
              <a:t>If victims access the document or a file, the hacker can establish malwares or sophisticated bugs which will provide access to victims’ operating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530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/>
              <a:t>Phishing detection has been popular topic among researchers. </a:t>
            </a:r>
          </a:p>
          <a:p>
            <a:pPr algn="just"/>
            <a:endParaRPr lang="en-US"/>
          </a:p>
          <a:p>
            <a:pPr algn="just"/>
            <a:r>
              <a:rPr lang="en-US"/>
              <a:t>spelling errors, grammatical errors, threats etc. in the email body can help identify phishing attempt.</a:t>
            </a:r>
          </a:p>
          <a:p>
            <a:endParaRPr lang="en-US"/>
          </a:p>
          <a:p>
            <a:r>
              <a:rPr lang="en-US"/>
              <a:t>researchers in past have used various methods to identify malicious email from body text with success rates going up to mid 90s.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253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/>
            <a:r>
              <a:rPr lang="en-US"/>
              <a:t> Similarly, Embedded URLs is another popular feature used for phishing detection.</a:t>
            </a:r>
          </a:p>
          <a:p>
            <a:pPr algn="just"/>
            <a:endParaRPr lang="en-US"/>
          </a:p>
          <a:p>
            <a:pPr algn="just"/>
            <a:r>
              <a:rPr lang="en-US"/>
              <a:t>Blacklisting of URLs has been used traditionally. However, its not very successful  as attackers are constantly updating the URLs.</a:t>
            </a:r>
          </a:p>
          <a:p>
            <a:pPr algn="just"/>
            <a:endParaRPr lang="en-US"/>
          </a:p>
          <a:p>
            <a:pPr algn="just"/>
            <a:r>
              <a:rPr lang="en-US"/>
              <a:t>Various other models have been built around this with success rates going up to high 90s.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464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discussed earlier the email Metadata is a very important feature. </a:t>
            </a:r>
          </a:p>
          <a:p>
            <a:endParaRPr lang="en-US"/>
          </a:p>
          <a:p>
            <a:r>
              <a:rPr lang="en-US"/>
              <a:t>In fact, we feel it’s one of the most important features of an email as it contains sender detail, how it was routed, etc., and can be used in identifying malicious emails. </a:t>
            </a:r>
          </a:p>
          <a:p>
            <a:endParaRPr lang="en-US"/>
          </a:p>
          <a:p>
            <a:r>
              <a:rPr lang="en-US"/>
              <a:t>Prior researchers have used metadata  and in combinations with other features like URLs with success rates going up to the mid to high 90s.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74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noProof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BUT THEY STILL GET THROUGH….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noProof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noProof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 if only 1% get through, we have BILLIONS of dollars in losses every year.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noProof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noProof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need BETTER approach. AND There is a better way of doing it.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414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know the power of the Dark Side and we can stop it, Introducing the DARTH Framework. It is time to take on the Dark Side.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/>
              <a:t>Source Image : </a:t>
            </a:r>
          </a:p>
          <a:p>
            <a:endParaRPr lang="en-US" b="1"/>
          </a:p>
          <a:p>
            <a:pPr marL="171450" indent="-171450">
              <a:buFontTx/>
              <a:buChar char="-"/>
            </a:pPr>
            <a:r>
              <a:rPr lang="en-US"/>
              <a:t>Background : https://</a:t>
            </a:r>
            <a:r>
              <a:rPr lang="en-US" err="1"/>
              <a:t>wallpaperplay.com</a:t>
            </a:r>
            <a:r>
              <a:rPr lang="en-US"/>
              <a:t>/board/star-wars-wallpapers</a:t>
            </a:r>
          </a:p>
          <a:p>
            <a:pPr marL="0" indent="0">
              <a:buFontTx/>
              <a:buNone/>
            </a:pPr>
            <a:endParaRPr lang="en-US" b="1"/>
          </a:p>
          <a:p>
            <a:pPr marL="0" indent="0">
              <a:buFontTx/>
              <a:buNone/>
            </a:pPr>
            <a:r>
              <a:rPr lang="en-US" b="1"/>
              <a:t>Picture: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https://</a:t>
            </a:r>
            <a:r>
              <a:rPr lang="en-US" err="1"/>
              <a:t>www.kisspng.com</a:t>
            </a:r>
            <a:r>
              <a:rPr lang="en-US"/>
              <a:t>/free/</a:t>
            </a:r>
            <a:r>
              <a:rPr lang="en-US" err="1"/>
              <a:t>darth-vader.html</a:t>
            </a: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Sound from </a:t>
            </a:r>
            <a:r>
              <a:rPr lang="en-US" sz="1200" b="1" i="0" u="sng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Zapsplat.com</a:t>
            </a:r>
            <a:endParaRPr lang="en-US" sz="1200" b="1" i="0" u="sng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ID" sz="1200" b="1" i="0" u="sng" strike="noStrike" cap="none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ID" sz="1200" b="1" i="0" u="sng" strike="noStrike" cap="none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en-US"/>
              <a:t>We have developed the DARTH Framework to take over the Dark</a:t>
            </a:r>
          </a:p>
          <a:p>
            <a:endParaRPr lang="en-US"/>
          </a:p>
          <a:p>
            <a:r>
              <a:rPr lang="en-US"/>
              <a:t>Intro to </a:t>
            </a:r>
            <a:r>
              <a:rPr lang="en-US" err="1"/>
              <a:t>darth</a:t>
            </a:r>
            <a:r>
              <a:rPr lang="en-US"/>
              <a:t> </a:t>
            </a:r>
          </a:p>
          <a:p>
            <a:r>
              <a:rPr lang="en-US"/>
              <a:t>Developed a model for each composite features then took results of these models to combine into a final ensemble model that takes output from each model and yields a final classification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 i="0" u="sng" strike="noStrike" cap="none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1EA97-452A-491B-88B4-426591D810B6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1964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 though DARTH framework can be applied any form of phishing detection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Our focus here is on email phishing detection.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Let’s start with Emails to understand how the DARTH framework works.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732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 we extract the important composite features from the emails.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Like the Body Text which most of us are very familiar with.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Then the embedded URLs in the email, they are not just in the body of the email but also sometimes in the metadata.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 one of the most important composite feature metadata.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11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After data extraction, it needs to be pre-processed before modeling. 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Body text is cleaned and vectorized. 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URLS are further extracted for features like top domain, subdomain, suffix, the length of the URL etc. We extracted up to 87 features from the URLs.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Similarly, metadata are broken down and categorized.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783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all have received an email like this where somebody asked us for money or offer incentive.</a:t>
            </a:r>
          </a:p>
          <a:p>
            <a:r>
              <a:rPr lang="en-US"/>
              <a:t>When we take an action by replying to email, clicking on attached URLs or opening attached file, we run a risk of giving access to our system to the hackers.</a:t>
            </a:r>
          </a:p>
          <a:p>
            <a:r>
              <a:rPr lang="en-US"/>
              <a:t>This is an example of phishing.</a:t>
            </a:r>
          </a:p>
          <a:p>
            <a:r>
              <a:rPr lang="en-US"/>
              <a:t>It is an act of stealing information by inducing an individual to reveal personal or sensitive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796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After preprocessing, the data is fed into individual neural network models for predictions. 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 Body Text we use popular transfer learning from BERT. 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Each Neural Network model is individually predicting the same email as malicious or not based on its own data. 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predicted outputs from the NN models are combined into an Ensemble Neural Network Model for final prediction.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169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final ensemble model makes the prediction on the email is Malicious or Legitimate.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 not all, we can add additional features models to the framework. 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Like Attachments, we calculated the entropy for different document types. If the attached entropy falls outside the normal range, then it raises the suspicion of the document being malicious. 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 THAT is THE DARTH Framework.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9594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for our models come from our own emails, over 55,000 of them. We split them by 90/10 for training and validation. </a:t>
            </a:r>
          </a:p>
          <a:p>
            <a:r>
              <a:rPr lang="en-US"/>
              <a:t>90% of training data is further split into two,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individual composite models and final ensemble.</a:t>
            </a:r>
          </a:p>
          <a:p>
            <a:r>
              <a:rPr lang="en-US"/>
              <a:t>We also make use of external data that aids our cause, </a:t>
            </a:r>
          </a:p>
          <a:p>
            <a:r>
              <a:rPr lang="en-US"/>
              <a:t>here is the, confirmed phishing URL data and incorporate it into our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893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see the results, first --- the prior research models.</a:t>
            </a:r>
          </a:p>
          <a:p>
            <a:r>
              <a:rPr lang="en-US"/>
              <a:t>These two prior models use body text for models.</a:t>
            </a:r>
          </a:p>
          <a:p>
            <a:r>
              <a:rPr lang="en-US"/>
              <a:t>As you can see they hover around the high 90s.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274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prior models using URLs.</a:t>
            </a:r>
          </a:p>
          <a:p>
            <a:r>
              <a:rPr lang="en-US"/>
              <a:t>These models’ accuracy goes up to the high 90s as well. </a:t>
            </a:r>
          </a:p>
          <a:p>
            <a:r>
              <a:rPr lang="en-US"/>
              <a:t>This is good, but certainly, there is room for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2415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see our </a:t>
            </a:r>
            <a:r>
              <a:rPr lang="en-US" err="1"/>
              <a:t>darth</a:t>
            </a:r>
            <a:r>
              <a:rPr lang="en-US"/>
              <a:t> models-  which is green , this is based on </a:t>
            </a:r>
            <a:r>
              <a:rPr lang="en-US" err="1"/>
              <a:t>urls</a:t>
            </a:r>
            <a:r>
              <a:rPr lang="en-US"/>
              <a:t>, in the low 90s.</a:t>
            </a:r>
          </a:p>
          <a:p>
            <a:r>
              <a:rPr lang="en-US"/>
              <a:t>this one is using only body text is in the mid-90s</a:t>
            </a:r>
          </a:p>
          <a:p>
            <a:r>
              <a:rPr lang="en-US"/>
              <a:t>The next one is the metadata, so overall, nothing to write home about.</a:t>
            </a:r>
          </a:p>
          <a:p>
            <a:r>
              <a:rPr lang="en-US"/>
              <a:t>Now, we combine two composite features, like URL and metadata, and their combination has increased that of individuals.</a:t>
            </a:r>
          </a:p>
          <a:p>
            <a:r>
              <a:rPr lang="en-US"/>
              <a:t>What happens when we add all composite models to the final ensemble? It goes all the way to 99.98%, a great result just by adding more composite features to the mix.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6056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Adding more composite features, increased the accuracy, and it kept increasing.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/>
              <a:t>Even less accurate models contributed overall, with great results for Darth.</a:t>
            </a:r>
          </a:p>
          <a:p>
            <a:endParaRPr lang="en-US"/>
          </a:p>
          <a:p>
            <a:r>
              <a:rPr lang="en-US"/>
              <a:t>Using Darth models,  by the previous estimates, we can save over $4 billion dollars every year!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5031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752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Results of our Darth Models with Accuracy, Precision, and F1-score. </a:t>
            </a:r>
          </a:p>
          <a:p>
            <a:r>
              <a:rPr lang="en-US"/>
              <a:t>The results show that with more composite features, the accuracy gets better.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184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three different channels attackers use to target victims such as text messages, webpages, and webmail.</a:t>
            </a:r>
          </a:p>
          <a:p>
            <a:r>
              <a:rPr lang="en-US"/>
              <a:t>Our focus is on webmail since it continues to be among the top methods of phishing attempts.</a:t>
            </a:r>
          </a:p>
          <a:p>
            <a:r>
              <a:rPr lang="en-US"/>
              <a:t>These attacks costs greatly to individuals and organizations around the world.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89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1.     </a:t>
            </a:r>
            <a:r>
              <a:rPr lang="en-US" b="1"/>
              <a:t>Just during the 1</a:t>
            </a:r>
            <a:r>
              <a:rPr lang="en-US" b="1" baseline="30000"/>
              <a:t>st</a:t>
            </a:r>
            <a:r>
              <a:rPr lang="en-US" b="1"/>
              <a:t> quarter of THIS YEAR ALONE</a:t>
            </a:r>
            <a:r>
              <a:rPr lang="en-US"/>
              <a:t>, there have been 1.02 MILLION phishing attacks. It is the worst quarter for phishing as observed by the Anti-Phishing Working Group</a:t>
            </a:r>
          </a:p>
          <a:p>
            <a:r>
              <a:rPr lang="en-US"/>
              <a:t>2.     We are dealing with $17k LOSSES PER MINUTE due to phishing attacks in 2022.</a:t>
            </a:r>
          </a:p>
          <a:p>
            <a:r>
              <a:rPr lang="en-US"/>
              <a:t>3.     Since 2019, these attacks cost businesses $5 BILLION DOLLARS PER.</a:t>
            </a:r>
          </a:p>
          <a:p>
            <a:r>
              <a:rPr lang="en-US"/>
              <a:t>4.     Phishing attacks on social media apps are very common these days. 47% Of social media phishing attacks are through LinkedIn as of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911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1.     </a:t>
            </a:r>
            <a:r>
              <a:rPr lang="en-US" b="1"/>
              <a:t>Just during 1st quarter of THIS YEAR ALONE</a:t>
            </a:r>
            <a:r>
              <a:rPr lang="en-US"/>
              <a:t>, there has been 1.02 MILLION phishing attacks. It is the worst quarter for phishing as observed by Anti-Phishing Working Group</a:t>
            </a:r>
          </a:p>
          <a:p>
            <a:r>
              <a:rPr lang="en-US"/>
              <a:t>2.     We are dealing with $17k LOSSES PER MINUTE due to phishing attacks in 2022.</a:t>
            </a:r>
          </a:p>
          <a:p>
            <a:r>
              <a:rPr lang="en-US"/>
              <a:t>3.     Since 2019, these attacks costed business $5 BILLION DOLLARS PER.</a:t>
            </a:r>
          </a:p>
          <a:p>
            <a:r>
              <a:rPr lang="en-US"/>
              <a:t>4.     One in 99 emails is a phishing attack. 25% of these emails manage to make their way into Office 365 inboxes.</a:t>
            </a:r>
          </a:p>
          <a:p>
            <a:pPr marL="0" indent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97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are astronomical numbers.</a:t>
            </a:r>
          </a:p>
          <a:p>
            <a:r>
              <a:rPr lang="en-US"/>
              <a:t>In the digital age, the rise of social media outlets exacerbates the problem greatly since the attackers finds various ways to reach out to potential victims.</a:t>
            </a:r>
          </a:p>
          <a:p>
            <a:r>
              <a:rPr lang="en-US"/>
              <a:t>Also, they can build sophisticated tools or apply creative methods for infiltrating through victims’ systems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5536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attacks bring uncertainties, anxieties, and great harm to people in this modern age.</a:t>
            </a:r>
          </a:p>
          <a:p>
            <a:r>
              <a:rPr lang="en-US"/>
              <a:t>To tackle this issue, our goal is to automatically identify phishing attacks before it makes it to the user.</a:t>
            </a:r>
          </a:p>
          <a:p>
            <a:r>
              <a:rPr lang="en-US"/>
              <a:t>To do so it is important to breakdown all the features of emails.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0761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They are email body text, embedded URLs, metadata, and attachments</a:t>
            </a:r>
          </a:p>
          <a:p>
            <a:r>
              <a:rPr lang="en-US"/>
              <a:t>(THEN BRING OUT THE BOX AROUND TEXT)</a:t>
            </a:r>
          </a:p>
          <a:p>
            <a:r>
              <a:rPr lang="en-US"/>
              <a:t>Here we have an example of email body text.</a:t>
            </a:r>
          </a:p>
          <a:p>
            <a:r>
              <a:rPr lang="en-US"/>
              <a:t>This is where the attackers try to induce victims through strong and creative messages.</a:t>
            </a:r>
          </a:p>
          <a:p>
            <a:r>
              <a:rPr lang="en-US"/>
              <a:t>Sometimes, they use different companies email template to make it look legitimate.</a:t>
            </a:r>
          </a:p>
          <a:p>
            <a:r>
              <a:rPr lang="en-US"/>
              <a:t>This may make the victims to 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0043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an example of URLs</a:t>
            </a:r>
          </a:p>
          <a:p>
            <a:r>
              <a:rPr lang="en-US"/>
              <a:t>This is where the victim unintentionally provides unauthorized access to his or her sensitive information.</a:t>
            </a:r>
          </a:p>
          <a:p>
            <a:r>
              <a:rPr lang="en-US"/>
              <a:t>The attackers name these URLs in a way that makes it look credible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53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47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;p11">
            <a:extLst>
              <a:ext uri="{FF2B5EF4-FFF2-40B4-BE49-F238E27FC236}">
                <a16:creationId xmlns:a16="http://schemas.microsoft.com/office/drawing/2014/main" id="{40768A1A-FC51-4338-A587-C561DF25E6B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" name="Google Shape;24;p9">
            <a:extLst>
              <a:ext uri="{FF2B5EF4-FFF2-40B4-BE49-F238E27FC236}">
                <a16:creationId xmlns:a16="http://schemas.microsoft.com/office/drawing/2014/main" id="{DCA07580-117A-46DD-A105-84E59F2552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42927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oogle Shape;91;p10">
            <a:extLst>
              <a:ext uri="{FF2B5EF4-FFF2-40B4-BE49-F238E27FC236}">
                <a16:creationId xmlns:a16="http://schemas.microsoft.com/office/drawing/2014/main" id="{B9278628-99CC-4B7A-810A-14D94D0FC6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92;p10">
            <a:extLst>
              <a:ext uri="{FF2B5EF4-FFF2-40B4-BE49-F238E27FC236}">
                <a16:creationId xmlns:a16="http://schemas.microsoft.com/office/drawing/2014/main" id="{3D85D5FC-389A-440C-AE73-94C5024D90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bg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7130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ar wars picture">
            <a:extLst>
              <a:ext uri="{FF2B5EF4-FFF2-40B4-BE49-F238E27FC236}">
                <a16:creationId xmlns:a16="http://schemas.microsoft.com/office/drawing/2014/main" id="{8E3E4DF9-DC08-4B81-A789-4B7B90D4D5C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7D4632-48E1-473C-A343-F8C0DE1B9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5100">
                <a:srgbClr val="000000">
                  <a:alpha val="86000"/>
                </a:srgbClr>
              </a:gs>
              <a:gs pos="0">
                <a:srgbClr val="000000">
                  <a:alpha val="93000"/>
                </a:srgbClr>
              </a:gs>
              <a:gs pos="100000">
                <a:schemeClr val="tx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68E3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20AB9-1BCA-4670-8BF0-B686EC72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10" y="2158219"/>
            <a:ext cx="4633610" cy="1218795"/>
          </a:xfrm>
        </p:spPr>
        <p:txBody>
          <a:bodyPr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6A94B033-0AA5-4C21-A49A-A0CC83B68D49}"/>
              </a:ext>
            </a:extLst>
          </p:cNvPr>
          <p:cNvSpPr/>
          <p:nvPr userDrawn="1"/>
        </p:nvSpPr>
        <p:spPr>
          <a:xfrm rot="7321611">
            <a:off x="4988504" y="2257955"/>
            <a:ext cx="6760618" cy="4041177"/>
          </a:xfrm>
          <a:prstGeom prst="rtTriangle">
            <a:avLst/>
          </a:prstGeom>
          <a:gradFill>
            <a:gsLst>
              <a:gs pos="100000">
                <a:schemeClr val="accent4"/>
              </a:gs>
              <a:gs pos="0">
                <a:srgbClr val="F68E3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1028" name="Picture 4" descr="https://purepng.com/public/uploads/large/purepng.com-darth-vaderdarth-vaderanakin-skywalkerstar-wars-franchiseskywalker-1701527754273ykdl5.png">
            <a:extLst>
              <a:ext uri="{FF2B5EF4-FFF2-40B4-BE49-F238E27FC236}">
                <a16:creationId xmlns:a16="http://schemas.microsoft.com/office/drawing/2014/main" id="{56C98C92-3BCE-44B8-8DB1-87BA2BE144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224316"/>
            <a:ext cx="5990277" cy="66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77578E00-8919-4AE3-BB86-E784DF5FE2E5}"/>
              </a:ext>
            </a:extLst>
          </p:cNvPr>
          <p:cNvSpPr/>
          <p:nvPr userDrawn="1"/>
        </p:nvSpPr>
        <p:spPr>
          <a:xfrm rot="17251054">
            <a:off x="8537254" y="4954721"/>
            <a:ext cx="1384634" cy="980387"/>
          </a:xfrm>
          <a:prstGeom prst="rtTriangle">
            <a:avLst/>
          </a:prstGeom>
          <a:gradFill>
            <a:gsLst>
              <a:gs pos="100000">
                <a:schemeClr val="accent4"/>
              </a:gs>
              <a:gs pos="0">
                <a:srgbClr val="F68E3F"/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3A0-684B-45E4-9CDE-53B0DD5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317500" y="6262099"/>
            <a:ext cx="34479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D"/>
              <a:t>0</a:t>
            </a:r>
            <a:fld id="{FF8B239B-8A55-407A-BDD2-A0145CBBE9DF}" type="slidenum">
              <a:rPr lang="en-ID" smtClean="0"/>
              <a:pPr/>
              <a:t>‹#›</a:t>
            </a:fld>
            <a:endParaRPr lang="en-ID"/>
          </a:p>
        </p:txBody>
      </p:sp>
      <p:pic>
        <p:nvPicPr>
          <p:cNvPr id="9" name="Picture 10" descr="https://images-wixmp-ed30a86b8c4ca887773594c2.wixmp.com/f/756ac3cf-5cef-4bfe-a74e-43e4d713903a/d98b8ef-f36069b2-9799-45c0-9549-7ecac198f0f4.png?token=eyJ0eXAiOiJKV1QiLCJhbGciOiJIUzI1NiJ9.eyJzdWIiOiJ1cm46YXBwOjdlMGQxODg5ODIyNjQzNzNhNWYwZDQxNWVhMGQyNmUwIiwiaXNzIjoidXJuOmFwcDo3ZTBkMTg4OTgyMjY0MzczYTVmMGQ0MTVlYTBkMjZlMCIsIm9iaiI6W1t7InBhdGgiOiJcL2ZcLzc1NmFjM2NmLTVjZWYtNGJmZS1hNzRlLTQzZTRkNzEzOTAzYVwvZDk4YjhlZi1mMzYwNjliMi05Nzk5LTQ1YzAtOTU0OS03ZWNhYzE5OGYwZjQucG5nIn1dXSwiYXVkIjpbInVybjpzZXJ2aWNlOmZpbGUuZG93bmxvYWQiXX0.IbsLopJx6wLITmXrBuY40fMZ_Rn6P-uLhy2pnSDNiAw">
            <a:extLst>
              <a:ext uri="{FF2B5EF4-FFF2-40B4-BE49-F238E27FC236}">
                <a16:creationId xmlns:a16="http://schemas.microsoft.com/office/drawing/2014/main" id="{33E531A1-2580-4564-9A0B-B7E1DAC4B7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98" y="6113527"/>
            <a:ext cx="1003613" cy="51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3C8257-F8C6-487F-A749-625E5419611F}"/>
              </a:ext>
            </a:extLst>
          </p:cNvPr>
          <p:cNvGrpSpPr/>
          <p:nvPr userDrawn="1"/>
        </p:nvGrpSpPr>
        <p:grpSpPr>
          <a:xfrm>
            <a:off x="317500" y="266700"/>
            <a:ext cx="304800" cy="188142"/>
            <a:chOff x="317500" y="266700"/>
            <a:chExt cx="304800" cy="18814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F47CB0-9D75-47B5-B479-7E3EE1F40A80}"/>
                </a:ext>
              </a:extLst>
            </p:cNvPr>
            <p:cNvCxnSpPr>
              <a:cxnSpLocks/>
            </p:cNvCxnSpPr>
            <p:nvPr/>
          </p:nvCxnSpPr>
          <p:spPr>
            <a:xfrm>
              <a:off x="317500" y="266700"/>
              <a:ext cx="1524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8DBB4A-87F1-49E3-99B0-E272A90C4A77}"/>
                </a:ext>
              </a:extLst>
            </p:cNvPr>
            <p:cNvCxnSpPr/>
            <p:nvPr/>
          </p:nvCxnSpPr>
          <p:spPr>
            <a:xfrm>
              <a:off x="317500" y="360771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3C6334-191D-4C18-BECA-B279B542631D}"/>
                </a:ext>
              </a:extLst>
            </p:cNvPr>
            <p:cNvCxnSpPr/>
            <p:nvPr/>
          </p:nvCxnSpPr>
          <p:spPr>
            <a:xfrm>
              <a:off x="317500" y="454842"/>
              <a:ext cx="304800" cy="0"/>
            </a:xfrm>
            <a:prstGeom prst="line">
              <a:avLst/>
            </a:prstGeom>
            <a:ln w="317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B3E51A-BD94-4850-9696-8A22687943EC}"/>
              </a:ext>
            </a:extLst>
          </p:cNvPr>
          <p:cNvCxnSpPr/>
          <p:nvPr userDrawn="1"/>
        </p:nvCxnSpPr>
        <p:spPr>
          <a:xfrm flipV="1">
            <a:off x="469900" y="5842404"/>
            <a:ext cx="0" cy="328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201187C-FF8C-4D74-8EE0-C3613D742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77" y="3730951"/>
            <a:ext cx="4318641" cy="51369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649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052F-B0C6-CC9B-6089-EFFD43B64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54D47-E8A4-525C-57F7-4FD3E1774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8B6EC-19B3-0359-07A0-F5CF4623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AF356-B6B7-C345-4B53-427889D4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9082E-1368-0514-4DB7-E6D5210C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00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424B-5CBC-02E7-DB1F-B315DB13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F7B32-0A1C-632A-6D0D-0F803875F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CBCAC-3786-CE2F-5009-C495ECF4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129C8-AC5E-663F-D9CC-78FAE752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50E09-B214-1D38-858C-49D2D849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61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BF5-C430-71AA-F635-E19A8545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48C51-BBB6-CD38-D50D-5D483B328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93753-74FF-B9B7-40BD-F2039A85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104E-9407-3C32-3020-AC2ED876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FF04-F92F-E388-A882-51B6E541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1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4E4B-2534-5BE9-891E-6A1A705F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056D-4601-21BD-5984-A93F0A088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ABFB4-1183-E4F2-7225-81D2ECB6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BBEE4-2DF5-3D87-2119-BEF91FF9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AABC6-D1E3-9FD9-8CD8-7B5FAEAC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44A0F-8E4C-75A3-1985-70DAEC8C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70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FED4-4769-862D-7F25-1D6FB9CC7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0A276-F2BB-EAA4-11E9-CE19DC994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8782C-C567-1B08-D9BC-FB911D1F5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27396-623C-1AE9-92E9-6F13DD6DB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44856-C018-FE6E-5D2D-EFC3E3DD34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AF3B6-2014-19B4-84EA-9C983B34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7950E-1F69-D8DE-EB6F-4469843F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1620D-3F8C-ED2F-26F4-2E3DDAB6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74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89EE-DEC9-6DBC-CFEB-564803CE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DED25-2BCA-93CF-F61A-026DA88C4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130FD-3883-87D8-13CA-EF6CAB8C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3EE04-DA8C-4E33-4FCE-80D27E41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52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46FB2-63A9-09D0-8CD6-BD64C603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29B5F-4140-8904-7F2A-DF890543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AF2EB-1D06-EEED-7BC5-34C91B6E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92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601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F6A5-0C0D-6484-53A9-D3A179F6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9345-E5AC-70FA-4E45-ECFC1723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933B7E-1167-457F-4875-7B153C646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62705-62FC-D4D0-25E0-C3AEF1B2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012AB-8106-52FC-F086-0E7BE004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D05FF-B5DD-6C41-4674-3524AB34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60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6ECA-24E9-8280-CF74-5D90C4D2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7B7EA-33FA-D6AD-DD51-61096A804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04F90-C95C-CB2D-207F-4FB9F857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15E3B-29BB-14D2-B6CF-04C7F153C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9BE5-E72B-3D7C-0069-0A9559FA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967E3-8CDB-BEF6-FDE6-B1275FAA1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2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9E9E-095B-FF4C-C1C6-9F197D13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E7BB2-19CA-7625-554C-E6D17C0026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5882-9532-36B0-E0E6-1989579C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193D-8EE0-E6A4-CB53-72F3F204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F6EB5-996B-2E6D-9838-0766B435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93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93E34B-C847-CD5C-2CB2-D723079656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E2F26-72EB-2D26-E088-58B7F2EFD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3C158-7768-7EDC-4550-BF31AC18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1A914-32BF-EEF5-D5E7-BA4C1EE7A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29B2D-8D14-8A4E-87D6-11237D4A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857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EB712588-04B1-427B-82EE-E8DB90309F08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0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88408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46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8257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55C6B4A9-1611-4792-9094-5F34BCA07E0B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5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6" name="Picture 2" descr="Best Online Master's in Data Science Programs in 2022 | Fortune">
            <a:extLst>
              <a:ext uri="{FF2B5EF4-FFF2-40B4-BE49-F238E27FC236}">
                <a16:creationId xmlns:a16="http://schemas.microsoft.com/office/drawing/2014/main" id="{A28E5AB8-FA79-4E27-8B47-6F3C0AEA65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" y="5969000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D560379-D919-F60E-E075-6DF5CCC5DC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168371"/>
            <a:ext cx="1282699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2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5" r:id="rId7"/>
    <p:sldLayoutId id="2147483716" r:id="rId8"/>
    <p:sldLayoutId id="2147483717" r:id="rId9"/>
    <p:sldLayoutId id="2147483718" r:id="rId10"/>
    <p:sldLayoutId id="2147483662" r:id="rId11"/>
    <p:sldLayoutId id="214748373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8AFBD-7FCA-C720-261C-68AF1FDC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A808E-E867-2FF7-606E-6BC8B7A4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1BA8D-4E9D-51B9-A91D-9BB2066F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9EB00-53A7-D74D-B152-12BFCCD8CC8C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300CF-DA04-20DE-B6C9-2B74EEBE7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D44AB-CCB8-1A53-4B48-AE1B9732B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4C5AC-9C3D-7D40-90AF-73F503B50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3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ose.2021.10241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ppleiphone.net/" TargetMode="External"/><Relationship Id="rId3" Type="http://schemas.openxmlformats.org/officeDocument/2006/relationships/hyperlink" Target="https://doi.org/10.1109/ICC.2009.5198931" TargetMode="External"/><Relationship Id="rId7" Type="http://schemas.openxmlformats.org/officeDocument/2006/relationships/hyperlink" Target="http://www.netflixaccoun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amazonsprimes.com/" TargetMode="External"/><Relationship Id="rId5" Type="http://schemas.openxmlformats.org/officeDocument/2006/relationships/image" Target="../media/image18.gif"/><Relationship Id="rId4" Type="http://schemas.openxmlformats.org/officeDocument/2006/relationships/hyperlink" Target="https://doi.org/10.1016/j.comnet.2020.107275" TargetMode="External"/><Relationship Id="rId9" Type="http://schemas.openxmlformats.org/officeDocument/2006/relationships/hyperlink" Target="http://www.googlespay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microsoft.com/office/2007/relationships/media" Target="../media/media2.mp3"/><Relationship Id="rId7" Type="http://schemas.openxmlformats.org/officeDocument/2006/relationships/image" Target="../media/image21.jpeg"/><Relationship Id="rId12" Type="http://schemas.openxmlformats.org/officeDocument/2006/relationships/image" Target="../media/image2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6.xml"/><Relationship Id="rId11" Type="http://schemas.microsoft.com/office/2007/relationships/hdphoto" Target="../media/hdphoto3.wdp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2.png"/><Relationship Id="rId4" Type="http://schemas.openxmlformats.org/officeDocument/2006/relationships/audio" Target="../media/media2.mp3"/><Relationship Id="rId9" Type="http://schemas.openxmlformats.org/officeDocument/2006/relationships/image" Target="../media/image3.png"/><Relationship Id="rId14" Type="http://schemas.openxmlformats.org/officeDocument/2006/relationships/hyperlink" Target="https://www.zapspla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https://www.zapsplat.com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A28DFD-067F-258B-C3CB-A673D8DA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34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4195-B99D-7348-AFB6-46256F0A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432" y="1271016"/>
            <a:ext cx="2715768" cy="3705037"/>
          </a:xfrm>
        </p:spPr>
        <p:txBody>
          <a:bodyPr/>
          <a:lstStyle/>
          <a:p>
            <a:r>
              <a:rPr lang="en-US"/>
              <a:t>Metadata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8C1AB-C40B-89E5-92A9-54B4E074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14300"/>
            <a:ext cx="5388356" cy="662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960EFC-0B71-268C-70A2-893AF8FB1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139" y="0"/>
            <a:ext cx="527629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668632-5312-5C13-EED9-AADFEB667262}"/>
              </a:ext>
            </a:extLst>
          </p:cNvPr>
          <p:cNvSpPr/>
          <p:nvPr/>
        </p:nvSpPr>
        <p:spPr>
          <a:xfrm>
            <a:off x="2458528" y="3136392"/>
            <a:ext cx="5388356" cy="3447288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FAD91-9236-D50E-1FA4-3139D403CB54}"/>
              </a:ext>
            </a:extLst>
          </p:cNvPr>
          <p:cNvSpPr/>
          <p:nvPr/>
        </p:nvSpPr>
        <p:spPr>
          <a:xfrm>
            <a:off x="3734720" y="997956"/>
            <a:ext cx="3735928" cy="2024136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EFFFE-EBA1-8868-72A9-98771A0756EB}"/>
              </a:ext>
            </a:extLst>
          </p:cNvPr>
          <p:cNvSpPr/>
          <p:nvPr/>
        </p:nvSpPr>
        <p:spPr>
          <a:xfrm>
            <a:off x="4818888" y="114300"/>
            <a:ext cx="2139696" cy="324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1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4195-B99D-7348-AFB6-46256F0A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0" y="1271016"/>
            <a:ext cx="3273552" cy="3705037"/>
          </a:xfrm>
        </p:spPr>
        <p:txBody>
          <a:bodyPr/>
          <a:lstStyle/>
          <a:p>
            <a:r>
              <a:rPr lang="en-US"/>
              <a:t>Attachment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8C1AB-C40B-89E5-92A9-54B4E074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14300"/>
            <a:ext cx="5388356" cy="6629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F82786-BC02-D84C-EB39-3723C0D95A9E}"/>
              </a:ext>
            </a:extLst>
          </p:cNvPr>
          <p:cNvSpPr/>
          <p:nvPr/>
        </p:nvSpPr>
        <p:spPr>
          <a:xfrm>
            <a:off x="2374899" y="274320"/>
            <a:ext cx="5552775" cy="486003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FAD91-9236-D50E-1FA4-3139D403CB54}"/>
              </a:ext>
            </a:extLst>
          </p:cNvPr>
          <p:cNvSpPr/>
          <p:nvPr/>
        </p:nvSpPr>
        <p:spPr>
          <a:xfrm>
            <a:off x="2871216" y="5294376"/>
            <a:ext cx="2103120" cy="1289304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30D-0138-7A05-C6E5-91E17880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44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Traditional Approach – Body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B5AAD-3992-F6F8-E7CB-933DBCEF7980}"/>
              </a:ext>
            </a:extLst>
          </p:cNvPr>
          <p:cNvSpPr txBox="1"/>
          <p:nvPr/>
        </p:nvSpPr>
        <p:spPr>
          <a:xfrm>
            <a:off x="690272" y="4389586"/>
            <a:ext cx="46423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Email Body Text :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Graph Convolutional Network </a:t>
            </a:r>
            <a:r>
              <a:rPr lang="en-US" baseline="30000">
                <a:cs typeface="Arial"/>
              </a:rPr>
              <a:t>5</a:t>
            </a:r>
            <a:endParaRPr lang="en-US" baseline="30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Topic Modeling </a:t>
            </a:r>
            <a:r>
              <a:rPr lang="en-US" baseline="30000">
                <a:cs typeface="Arial"/>
              </a:rPr>
              <a:t>6</a:t>
            </a:r>
          </a:p>
          <a:p>
            <a:pPr>
              <a:buAutoNum type="arabicPeriod"/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437C3-CFE8-53D2-5E4E-323858565C9A}"/>
              </a:ext>
            </a:extLst>
          </p:cNvPr>
          <p:cNvSpPr txBox="1"/>
          <p:nvPr/>
        </p:nvSpPr>
        <p:spPr>
          <a:xfrm>
            <a:off x="1882182" y="6028954"/>
            <a:ext cx="7806089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228600"/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5. Alhogail, &amp; Alsabih, A. (2021). Applying machine</a:t>
            </a:r>
            <a:r>
              <a:rPr lang="en-US" sz="80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800">
                <a:solidFill>
                  <a:schemeClr val="tx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learning</a:t>
            </a:r>
            <a:r>
              <a:rPr lang="en-US" sz="80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and natural language processing to detect phishing email. Computers &amp; Security, 110, 102414–. 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https://doi.org/10.1016/j.cose.2021.102414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 </a:t>
            </a:r>
          </a:p>
          <a:p>
            <a:pPr marL="457200" indent="-228600"/>
            <a:endParaRPr lang="en-US" sz="800">
              <a:solidFill>
                <a:srgbClr val="A5A5A5"/>
              </a:solidFill>
              <a:ea typeface="+mn-lt"/>
              <a:cs typeface="+mn-lt"/>
            </a:endParaRPr>
          </a:p>
          <a:p>
            <a:pPr marL="457200" indent="-228600"/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6. Devlin, J., Chang, M. W., Lee, K., &amp; Toutanova, K. (2018). Bert: Pre-training of deep bidirectional transformers for language understanding. arXiv preprint arXiv:1810.04805</a:t>
            </a:r>
            <a:endParaRPr lang="en-US">
              <a:solidFill>
                <a:srgbClr val="A5A5A5"/>
              </a:solidFill>
            </a:endParaRPr>
          </a:p>
          <a:p>
            <a:endParaRPr lang="en-US">
              <a:solidFill>
                <a:srgbClr val="A5A5A5"/>
              </a:solidFill>
            </a:endParaRPr>
          </a:p>
        </p:txBody>
      </p:sp>
      <p:pic>
        <p:nvPicPr>
          <p:cNvPr id="6" name="Picture 5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A2BE2D3D-D2C1-4095-0123-A0FE3AB0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789" y="1704122"/>
            <a:ext cx="4755682" cy="267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4718A-7452-F723-EC60-EE81A3480A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401" b="23052"/>
          <a:stretch/>
        </p:blipFill>
        <p:spPr>
          <a:xfrm>
            <a:off x="729262" y="1967345"/>
            <a:ext cx="6695236" cy="214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1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530D-0138-7A05-C6E5-91E17880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7824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Traditional Approach - </a:t>
            </a:r>
            <a:r>
              <a:rPr lang="en-US" err="1"/>
              <a:t>url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B5AAD-3992-F6F8-E7CB-933DBCEF7980}"/>
              </a:ext>
            </a:extLst>
          </p:cNvPr>
          <p:cNvSpPr txBox="1"/>
          <p:nvPr/>
        </p:nvSpPr>
        <p:spPr>
          <a:xfrm>
            <a:off x="1335024" y="3594736"/>
            <a:ext cx="32278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URLs 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Blacklists</a:t>
            </a:r>
            <a:r>
              <a:rPr lang="en-US" baseline="30000">
                <a:cs typeface="Arial"/>
              </a:rPr>
              <a:t> 7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CNN</a:t>
            </a:r>
            <a:r>
              <a:rPr lang="en-US" baseline="30000">
                <a:cs typeface="Arial"/>
              </a:rPr>
              <a:t> 8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Random Forest</a:t>
            </a:r>
            <a:r>
              <a:rPr lang="en-US" baseline="30000">
                <a:cs typeface="Arial"/>
              </a:rPr>
              <a:t>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2D6FE-9808-63AF-55F8-FD91E23960D5}"/>
              </a:ext>
            </a:extLst>
          </p:cNvPr>
          <p:cNvSpPr txBox="1"/>
          <p:nvPr/>
        </p:nvSpPr>
        <p:spPr>
          <a:xfrm>
            <a:off x="2197868" y="5735040"/>
            <a:ext cx="7806089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228600"/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7.  Abu-Nimeh, S., et al. “Distributed Phishing Detection by Applying Variable Selection Using Bayesian Additive Regression Trees.” 2009 IEEE International Conference on Communications, IEEE, 2009, pp. 1–5, 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https://doi.org/10.1109/ICC.2009.5198931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. </a:t>
            </a:r>
          </a:p>
          <a:p>
            <a:pPr marL="457200" indent="-228600"/>
            <a:endParaRPr lang="en-US" sz="800">
              <a:solidFill>
                <a:srgbClr val="A5A5A5"/>
              </a:solidFill>
              <a:ea typeface="+mn-lt"/>
              <a:cs typeface="+mn-lt"/>
            </a:endParaRPr>
          </a:p>
          <a:p>
            <a:pPr marL="457200" indent="-228600"/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8. Wei, 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Ke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, Q., Nowak, J.,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Korytkowski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, M., Scherer, R., &amp;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Woźniak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, M. (2020). Accurate and fast URL phishing detector: A convolutional neural network approach. Computer Networks (Amsterdam, Netherlands: 1999), 178, 107275–. 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https://doi.org/10.1016/j.comnet.2020.107275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 </a:t>
            </a:r>
          </a:p>
          <a:p>
            <a:pPr marL="457200" indent="-228600"/>
            <a:endParaRPr lang="en-US" sz="800">
              <a:solidFill>
                <a:srgbClr val="A5A5A5"/>
              </a:solidFill>
              <a:ea typeface="+mn-lt"/>
              <a:cs typeface="+mn-lt"/>
            </a:endParaRPr>
          </a:p>
          <a:p>
            <a:pPr marL="457200" indent="-228600"/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9. Akinyelu, Ayo &amp;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Adewumi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,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Aderemi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. (2014). Classification of Phishing Email Using Random Forest Machine Learning Technique. Journal of Applied Mathematics. 2014. 10.1155/2014/425731. </a:t>
            </a:r>
          </a:p>
          <a:p>
            <a:endParaRPr lang="en-US"/>
          </a:p>
        </p:txBody>
      </p:sp>
      <p:pic>
        <p:nvPicPr>
          <p:cNvPr id="6" name="Picture 5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1094CAAC-4928-B5CB-6B52-C58745E1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779" y="1423764"/>
            <a:ext cx="4706027" cy="2647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A9835-6D1D-FD74-6CBA-ED3E31ACECB4}"/>
              </a:ext>
            </a:extLst>
          </p:cNvPr>
          <p:cNvSpPr txBox="1"/>
          <p:nvPr/>
        </p:nvSpPr>
        <p:spPr>
          <a:xfrm>
            <a:off x="1335024" y="2093976"/>
            <a:ext cx="3227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23B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www.amazonsprimes.com</a:t>
            </a:r>
            <a:endParaRPr lang="en-US">
              <a:solidFill>
                <a:srgbClr val="0023B0"/>
              </a:solidFill>
            </a:endParaRPr>
          </a:p>
          <a:p>
            <a:r>
              <a:rPr lang="en-US">
                <a:solidFill>
                  <a:srgbClr val="0023B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www.netflixaccount.com</a:t>
            </a:r>
            <a:endParaRPr lang="en-US">
              <a:solidFill>
                <a:srgbClr val="0023B0"/>
              </a:solidFill>
            </a:endParaRPr>
          </a:p>
          <a:p>
            <a:r>
              <a:rPr lang="en-US">
                <a:solidFill>
                  <a:srgbClr val="0023B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www.appleiphone.net</a:t>
            </a:r>
            <a:endParaRPr lang="en-US">
              <a:solidFill>
                <a:srgbClr val="0023B0"/>
              </a:solidFill>
            </a:endParaRPr>
          </a:p>
          <a:p>
            <a:r>
              <a:rPr lang="en-US">
                <a:solidFill>
                  <a:srgbClr val="0023B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www.googlespay.com</a:t>
            </a:r>
            <a:endParaRPr lang="en-US">
              <a:solidFill>
                <a:srgbClr val="0023B0"/>
              </a:solidFill>
            </a:endParaRPr>
          </a:p>
          <a:p>
            <a:endParaRPr lang="en-US">
              <a:solidFill>
                <a:srgbClr val="0023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320"/>
                            </p:stCondLst>
                            <p:childTnLst>
                              <p:par>
                                <p:cTn id="10" presetID="5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82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vector graphics, businesscard&#10;&#10;Description automatically generated">
            <a:extLst>
              <a:ext uri="{FF2B5EF4-FFF2-40B4-BE49-F238E27FC236}">
                <a16:creationId xmlns:a16="http://schemas.microsoft.com/office/drawing/2014/main" id="{34985936-4A0D-6ACD-6A15-5A989A59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872" y="1833034"/>
            <a:ext cx="5510784" cy="3099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2B530D-0138-7A05-C6E5-91E17880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335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Traditional Approach - metadata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B5AAD-3992-F6F8-E7CB-933DBCEF7980}"/>
              </a:ext>
            </a:extLst>
          </p:cNvPr>
          <p:cNvSpPr txBox="1"/>
          <p:nvPr/>
        </p:nvSpPr>
        <p:spPr>
          <a:xfrm>
            <a:off x="1268339" y="2732700"/>
            <a:ext cx="317794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Metadata 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Logistic Regression </a:t>
            </a:r>
            <a:r>
              <a:rPr lang="en-US" baseline="30000">
                <a:cs typeface="Arial"/>
              </a:rPr>
              <a:t>10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Arial"/>
              </a:rPr>
              <a:t>XGBoost</a:t>
            </a:r>
            <a:r>
              <a:rPr lang="en-US">
                <a:cs typeface="Arial"/>
              </a:rPr>
              <a:t> </a:t>
            </a:r>
            <a:r>
              <a:rPr lang="en-US" baseline="30000">
                <a:cs typeface="Arial"/>
              </a:rPr>
              <a:t>10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Random Forest </a:t>
            </a:r>
            <a:r>
              <a:rPr lang="en-US" baseline="30000">
                <a:cs typeface="Arial"/>
              </a:rPr>
              <a:t>9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>
              <a:buAutoNum type="arabicPeriod"/>
            </a:pPr>
            <a:endParaRPr lang="en-US">
              <a:cs typeface="Arial"/>
            </a:endParaRPr>
          </a:p>
          <a:p>
            <a:pPr>
              <a:buAutoNum type="arabicPeriod"/>
            </a:pPr>
            <a:endParaRPr lang="en-US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2D6FE-9808-63AF-55F8-FD91E23960D5}"/>
              </a:ext>
            </a:extLst>
          </p:cNvPr>
          <p:cNvSpPr txBox="1"/>
          <p:nvPr/>
        </p:nvSpPr>
        <p:spPr>
          <a:xfrm>
            <a:off x="2263182" y="6311983"/>
            <a:ext cx="7806089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457200" indent="-228600">
              <a:defRPr sz="800">
                <a:solidFill>
                  <a:srgbClr val="A5A5A5"/>
                </a:solidFill>
                <a:ea typeface="+mn-lt"/>
                <a:cs typeface="+mn-lt"/>
              </a:defRPr>
            </a:lvl1pPr>
          </a:lstStyle>
          <a:p>
            <a:r>
              <a:rPr lang="en-US"/>
              <a:t>10.  Detection of Phishing Websites Using Ensemble Machine Learning Approach Dharani M., Soumya </a:t>
            </a:r>
            <a:r>
              <a:rPr lang="en-US" err="1"/>
              <a:t>Badkul</a:t>
            </a:r>
            <a:r>
              <a:rPr lang="en-US"/>
              <a:t>, </a:t>
            </a:r>
            <a:r>
              <a:rPr lang="en-US" err="1"/>
              <a:t>Kimaya</a:t>
            </a:r>
            <a:r>
              <a:rPr lang="en-US"/>
              <a:t> Gharat, </a:t>
            </a:r>
            <a:r>
              <a:rPr lang="en-US" err="1"/>
              <a:t>Amarsinh</a:t>
            </a:r>
            <a:r>
              <a:rPr lang="en-US"/>
              <a:t> </a:t>
            </a:r>
            <a:r>
              <a:rPr lang="en-US" err="1"/>
              <a:t>Vidhate</a:t>
            </a:r>
            <a:r>
              <a:rPr lang="en-US"/>
              <a:t> and </a:t>
            </a:r>
            <a:r>
              <a:rPr lang="en-US" err="1"/>
              <a:t>Dhanashri</a:t>
            </a:r>
            <a:r>
              <a:rPr lang="en-US"/>
              <a:t> Bhosale ITM Web Conf., 40 (2021) 03012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935F8D3-6CDB-1D28-FC84-18B4790F1D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521" r="90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8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A18B4195-9DA0-2275-6211-F337DD65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But they still get through…..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4B4C92-8221-031B-1298-921F96EB0B1C}"/>
              </a:ext>
            </a:extLst>
          </p:cNvPr>
          <p:cNvGrpSpPr/>
          <p:nvPr/>
        </p:nvGrpSpPr>
        <p:grpSpPr>
          <a:xfrm>
            <a:off x="219202" y="5969000"/>
            <a:ext cx="11579097" cy="1126067"/>
            <a:chOff x="219202" y="5969000"/>
            <a:chExt cx="11579097" cy="1126067"/>
          </a:xfrm>
        </p:grpSpPr>
        <p:pic>
          <p:nvPicPr>
            <p:cNvPr id="24" name="Picture 2" descr="Best Online Master's in Data Science Programs in 2022 | Fortune">
              <a:extLst>
                <a:ext uri="{FF2B5EF4-FFF2-40B4-BE49-F238E27FC236}">
                  <a16:creationId xmlns:a16="http://schemas.microsoft.com/office/drawing/2014/main" id="{AAB84EF8-84DB-ADE9-3D94-9879063E6F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02" y="5969000"/>
              <a:ext cx="1689100" cy="112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37F7BF63-691E-AF8E-1A22-E8BA771B9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600" y="6168371"/>
              <a:ext cx="1282699" cy="66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15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38477-4126-4588-AC92-AAC06343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0</a:t>
            </a:r>
            <a:fld id="{FF8B239B-8A55-407A-BDD2-A0145CBBE9DF}" type="slidenum">
              <a:rPr lang="en-ID" smtClean="0"/>
              <a:pPr/>
              <a:t>16</a:t>
            </a:fld>
            <a:endParaRPr lang="en-ID"/>
          </a:p>
        </p:txBody>
      </p:sp>
      <p:pic>
        <p:nvPicPr>
          <p:cNvPr id="6" name="Picture 5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05F54884-EAA5-751F-A45C-410AC0B0D0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012" b="7953"/>
          <a:stretch/>
        </p:blipFill>
        <p:spPr>
          <a:xfrm>
            <a:off x="0" y="1200160"/>
            <a:ext cx="5693396" cy="5657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5BBC96-2F6E-6E45-B136-7A829F33B1D9}"/>
              </a:ext>
            </a:extLst>
          </p:cNvPr>
          <p:cNvSpPr/>
          <p:nvPr/>
        </p:nvSpPr>
        <p:spPr>
          <a:xfrm>
            <a:off x="10097987" y="6113965"/>
            <a:ext cx="1874811" cy="66139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4CC3B1-61FA-24E4-E3F4-03511FB811C7}"/>
              </a:ext>
            </a:extLst>
          </p:cNvPr>
          <p:cNvGrpSpPr/>
          <p:nvPr/>
        </p:nvGrpSpPr>
        <p:grpSpPr>
          <a:xfrm>
            <a:off x="219202" y="5969000"/>
            <a:ext cx="11579097" cy="1126067"/>
            <a:chOff x="219202" y="5969000"/>
            <a:chExt cx="11579097" cy="1126067"/>
          </a:xfrm>
        </p:grpSpPr>
        <p:pic>
          <p:nvPicPr>
            <p:cNvPr id="8" name="Picture 2" descr="Best Online Master's in Data Science Programs in 2022 | Fortune">
              <a:extLst>
                <a:ext uri="{FF2B5EF4-FFF2-40B4-BE49-F238E27FC236}">
                  <a16:creationId xmlns:a16="http://schemas.microsoft.com/office/drawing/2014/main" id="{1115B3DF-F4ED-3CF8-B18A-2A974D8FF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02" y="5969000"/>
              <a:ext cx="1689100" cy="112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723EC2E-FC21-3016-1001-9DB0430F5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600" y="6168371"/>
              <a:ext cx="1282699" cy="66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AC1ECBB-94D5-E29A-B2FF-ED05FE0F09E1}"/>
              </a:ext>
            </a:extLst>
          </p:cNvPr>
          <p:cNvSpPr/>
          <p:nvPr/>
        </p:nvSpPr>
        <p:spPr>
          <a:xfrm>
            <a:off x="219202" y="52663"/>
            <a:ext cx="453256" cy="4424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06288C6-4841-419D-B50C-781D976A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2" y="82643"/>
            <a:ext cx="9813493" cy="923330"/>
          </a:xfrm>
        </p:spPr>
        <p:txBody>
          <a:bodyPr wrap="square">
            <a:spAutoFit/>
          </a:bodyPr>
          <a:lstStyle/>
          <a:p>
            <a:r>
              <a:rPr lang="en-ID" sz="6000"/>
              <a:t>Take over THE DARK SIDE</a:t>
            </a:r>
          </a:p>
        </p:txBody>
      </p:sp>
      <p:pic>
        <p:nvPicPr>
          <p:cNvPr id="5" name="The power of the dark side.mp3" descr="The power of the dark side.mp3">
            <a:hlinkClick r:id="" action="ppaction://media"/>
            <a:extLst>
              <a:ext uri="{FF2B5EF4-FFF2-40B4-BE49-F238E27FC236}">
                <a16:creationId xmlns:a16="http://schemas.microsoft.com/office/drawing/2014/main" id="{FC03C119-ECB6-4BF5-87AC-826D0014B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Strokes intensity="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4786" y="82643"/>
            <a:ext cx="359764" cy="359764"/>
          </a:xfrm>
          <a:prstGeom prst="rect">
            <a:avLst/>
          </a:prstGeom>
        </p:spPr>
      </p:pic>
      <p:pic>
        <p:nvPicPr>
          <p:cNvPr id="11" name="zapsplat_cartoon_boing_ascend_jaw_harp_011_24209.mp3" descr="zapsplat_cartoon_boing_ascend_jaw_harp_011_24209.mp3">
            <a:hlinkClick r:id="" action="ppaction://media"/>
            <a:extLst>
              <a:ext uri="{FF2B5EF4-FFF2-40B4-BE49-F238E27FC236}">
                <a16:creationId xmlns:a16="http://schemas.microsoft.com/office/drawing/2014/main" id="{3A573FEC-952B-6668-108F-5CF738244F1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4786" y="495070"/>
            <a:ext cx="359764" cy="359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29BB9-7BE9-D184-E395-C362C953E7F6}"/>
              </a:ext>
            </a:extLst>
          </p:cNvPr>
          <p:cNvSpPr txBox="1"/>
          <p:nvPr/>
        </p:nvSpPr>
        <p:spPr>
          <a:xfrm>
            <a:off x="6185555" y="6519446"/>
            <a:ext cx="3142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Picture from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www.kisspng.com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/free/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darth-vader.html</a:t>
            </a:r>
            <a:endParaRPr lang="en-US" sz="800">
              <a:solidFill>
                <a:srgbClr val="A5A5A5"/>
              </a:solidFill>
              <a:ea typeface="+mn-lt"/>
              <a:cs typeface="+mn-lt"/>
              <a:sym typeface="Calibri"/>
            </a:endParaRPr>
          </a:p>
          <a:p>
            <a:pPr lvl="0">
              <a:defRPr/>
            </a:pPr>
            <a:r>
              <a:rPr lang="en-US" sz="800">
                <a:solidFill>
                  <a:srgbClr val="A5A5A5"/>
                </a:solidFill>
                <a:ea typeface="+mn-lt"/>
                <a:cs typeface="+mn-lt"/>
                <a:sym typeface="Calibri"/>
              </a:rPr>
              <a:t>Sound from 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  <a:sym typeface="Calibri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Zapsplat.com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3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336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1BDE4E7-B20F-075E-3089-FCADC966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783"/>
            <a:ext cx="12192000" cy="3528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5288F0-959E-8C67-7C83-DD9F8E4897D3}"/>
              </a:ext>
            </a:extLst>
          </p:cNvPr>
          <p:cNvSpPr/>
          <p:nvPr/>
        </p:nvSpPr>
        <p:spPr>
          <a:xfrm>
            <a:off x="0" y="1664783"/>
            <a:ext cx="12192000" cy="363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CB3957-CA1F-9E4E-8E13-90DFA8271BC1}"/>
              </a:ext>
            </a:extLst>
          </p:cNvPr>
          <p:cNvSpPr/>
          <p:nvPr/>
        </p:nvSpPr>
        <p:spPr>
          <a:xfrm>
            <a:off x="4610228" y="2562225"/>
            <a:ext cx="1928685" cy="125253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43CFC9-3F2F-25FC-0378-8C98DE54B6F3}"/>
              </a:ext>
            </a:extLst>
          </p:cNvPr>
          <p:cNvGrpSpPr/>
          <p:nvPr/>
        </p:nvGrpSpPr>
        <p:grpSpPr>
          <a:xfrm>
            <a:off x="219202" y="5969000"/>
            <a:ext cx="11579097" cy="1126067"/>
            <a:chOff x="219202" y="5969000"/>
            <a:chExt cx="11579097" cy="1126067"/>
          </a:xfrm>
        </p:grpSpPr>
        <p:pic>
          <p:nvPicPr>
            <p:cNvPr id="5" name="Picture 2" descr="Best Online Master's in Data Science Programs in 2022 | Fortune">
              <a:extLst>
                <a:ext uri="{FF2B5EF4-FFF2-40B4-BE49-F238E27FC236}">
                  <a16:creationId xmlns:a16="http://schemas.microsoft.com/office/drawing/2014/main" id="{94A2D434-A5DD-2163-F35D-E08288F6D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02" y="5969000"/>
              <a:ext cx="1689100" cy="1126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F39D593-4772-3027-88F8-8A3324BA7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5600" y="6168371"/>
              <a:ext cx="1282699" cy="661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31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0 0 L -0.34921 0 " pathEditMode="relative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6EB992-620B-5685-A2E1-6733C962CB27}"/>
              </a:ext>
            </a:extLst>
          </p:cNvPr>
          <p:cNvSpPr/>
          <p:nvPr/>
        </p:nvSpPr>
        <p:spPr>
          <a:xfrm>
            <a:off x="5314950" y="442919"/>
            <a:ext cx="2443163" cy="49599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Parsed Data from Email Messages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CB3957-CA1F-9E4E-8E13-90DFA8271BC1}"/>
              </a:ext>
            </a:extLst>
          </p:cNvPr>
          <p:cNvSpPr/>
          <p:nvPr/>
        </p:nvSpPr>
        <p:spPr>
          <a:xfrm>
            <a:off x="352419" y="2562224"/>
            <a:ext cx="1928685" cy="125253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D63A49E-3F10-DFF1-3EF9-8C60D2F7A82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2281104" y="1533386"/>
            <a:ext cx="3402144" cy="16551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B58220-A88E-0D4E-B5B9-3E8A742DC10C}"/>
              </a:ext>
            </a:extLst>
          </p:cNvPr>
          <p:cNvSpPr/>
          <p:nvPr/>
        </p:nvSpPr>
        <p:spPr>
          <a:xfrm>
            <a:off x="5683248" y="1126907"/>
            <a:ext cx="1595311" cy="8129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 Body Text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3E6D9E-63EE-E14A-94EB-5C54D158E877}"/>
              </a:ext>
            </a:extLst>
          </p:cNvPr>
          <p:cNvSpPr/>
          <p:nvPr/>
        </p:nvSpPr>
        <p:spPr>
          <a:xfrm>
            <a:off x="5684964" y="2782014"/>
            <a:ext cx="1593595" cy="8129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URLs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607B05-D2CD-3F4A-AEB2-31CF897338FA}"/>
              </a:ext>
            </a:extLst>
          </p:cNvPr>
          <p:cNvSpPr/>
          <p:nvPr/>
        </p:nvSpPr>
        <p:spPr>
          <a:xfrm>
            <a:off x="5683248" y="4354701"/>
            <a:ext cx="1595310" cy="761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 Header Metadata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0215DF0-A728-2D10-F230-84864246621B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>
            <a:off x="2281104" y="3188493"/>
            <a:ext cx="3402144" cy="154715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BAA7D8-3BBB-DD6D-CEB0-C856F027614F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2281104" y="3188493"/>
            <a:ext cx="34038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Best Online Master's in Data Science Programs in 2022 | Fortune">
            <a:extLst>
              <a:ext uri="{FF2B5EF4-FFF2-40B4-BE49-F238E27FC236}">
                <a16:creationId xmlns:a16="http://schemas.microsoft.com/office/drawing/2014/main" id="{2D1543D9-E337-7C95-AB5F-7C8A0C54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" y="5969000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8799022-C2D3-585B-86C2-DCEDA591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168371"/>
            <a:ext cx="1282699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F69BBE-5F6D-0240-B82E-5310ED8572E5}"/>
              </a:ext>
            </a:extLst>
          </p:cNvPr>
          <p:cNvSpPr/>
          <p:nvPr/>
        </p:nvSpPr>
        <p:spPr>
          <a:xfrm>
            <a:off x="5314950" y="442919"/>
            <a:ext cx="2443163" cy="49599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/>
              <a:t>Parsed Data from Email Messages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DADC7D-9A1F-6942-9988-4EEC068257FE}"/>
              </a:ext>
            </a:extLst>
          </p:cNvPr>
          <p:cNvSpPr/>
          <p:nvPr/>
        </p:nvSpPr>
        <p:spPr>
          <a:xfrm>
            <a:off x="8113034" y="442919"/>
            <a:ext cx="2119314" cy="49599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Pre-process data</a:t>
            </a:r>
          </a:p>
        </p:txBody>
      </p:sp>
      <p:pic>
        <p:nvPicPr>
          <p:cNvPr id="16" name="Graphic 9" descr="Gears with solid fill">
            <a:extLst>
              <a:ext uri="{FF2B5EF4-FFF2-40B4-BE49-F238E27FC236}">
                <a16:creationId xmlns:a16="http://schemas.microsoft.com/office/drawing/2014/main" id="{8EB623E8-D855-3F4D-A044-B6EDA7DA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527" y="1167626"/>
            <a:ext cx="815605" cy="731520"/>
          </a:xfrm>
          <a:prstGeom prst="rect">
            <a:avLst/>
          </a:prstGeom>
        </p:spPr>
      </p:pic>
      <p:pic>
        <p:nvPicPr>
          <p:cNvPr id="17" name="Graphic 11" descr="Gears with solid fill">
            <a:extLst>
              <a:ext uri="{FF2B5EF4-FFF2-40B4-BE49-F238E27FC236}">
                <a16:creationId xmlns:a16="http://schemas.microsoft.com/office/drawing/2014/main" id="{E96A75A7-0C2C-3B46-A4C6-22161168B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528" y="2877524"/>
            <a:ext cx="815605" cy="731520"/>
          </a:xfrm>
          <a:prstGeom prst="rect">
            <a:avLst/>
          </a:prstGeom>
        </p:spPr>
      </p:pic>
      <p:pic>
        <p:nvPicPr>
          <p:cNvPr id="18" name="Graphic 13" descr="Gears with solid fill">
            <a:extLst>
              <a:ext uri="{FF2B5EF4-FFF2-40B4-BE49-F238E27FC236}">
                <a16:creationId xmlns:a16="http://schemas.microsoft.com/office/drawing/2014/main" id="{6F610859-4A76-B14A-85C1-E15E9B95A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0531" y="4378830"/>
            <a:ext cx="815601" cy="73152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F706EA-CF4F-6201-A858-D307DF0D763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78559" y="1533386"/>
            <a:ext cx="14719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1D3CDD-CD5A-936B-6E13-F3B063D8C6A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78559" y="3231357"/>
            <a:ext cx="1471969" cy="11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8BD21E-C516-8DC4-AB05-29D9D1268B2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278558" y="4735652"/>
            <a:ext cx="1471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8B56F15-366A-7982-4169-20D97D9CFD98}"/>
              </a:ext>
            </a:extLst>
          </p:cNvPr>
          <p:cNvSpPr/>
          <p:nvPr/>
        </p:nvSpPr>
        <p:spPr>
          <a:xfrm>
            <a:off x="352419" y="2562224"/>
            <a:ext cx="1928685" cy="1252538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352584C-5B52-10C8-A659-2DB5EF07C698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 flipV="1">
            <a:off x="2281104" y="1533386"/>
            <a:ext cx="3402144" cy="16551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C785E-34DE-9D41-8937-A9C05990606B}"/>
              </a:ext>
            </a:extLst>
          </p:cNvPr>
          <p:cNvSpPr/>
          <p:nvPr/>
        </p:nvSpPr>
        <p:spPr>
          <a:xfrm>
            <a:off x="5683248" y="1126907"/>
            <a:ext cx="1595311" cy="8129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 Body Text Data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9DF609B-84D3-DF2D-4826-7F027EDA4E7B}"/>
              </a:ext>
            </a:extLst>
          </p:cNvPr>
          <p:cNvSpPr/>
          <p:nvPr/>
        </p:nvSpPr>
        <p:spPr>
          <a:xfrm>
            <a:off x="5684964" y="2782014"/>
            <a:ext cx="1593595" cy="8129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URLs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3F8EBA-1DFC-E97C-79C2-ADA68066043E}"/>
              </a:ext>
            </a:extLst>
          </p:cNvPr>
          <p:cNvSpPr/>
          <p:nvPr/>
        </p:nvSpPr>
        <p:spPr>
          <a:xfrm>
            <a:off x="5683248" y="4354701"/>
            <a:ext cx="1595310" cy="7619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Emails Header Metadata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F864B6-77CB-5FF5-96D1-AEBA8DC58F41}"/>
              </a:ext>
            </a:extLst>
          </p:cNvPr>
          <p:cNvCxnSpPr>
            <a:cxnSpLocks/>
            <a:stCxn id="43" idx="3"/>
            <a:endCxn id="46" idx="1"/>
          </p:cNvCxnSpPr>
          <p:nvPr/>
        </p:nvCxnSpPr>
        <p:spPr>
          <a:xfrm>
            <a:off x="2281104" y="3188493"/>
            <a:ext cx="34038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Best Online Master's in Data Science Programs in 2022 | Fortune">
            <a:extLst>
              <a:ext uri="{FF2B5EF4-FFF2-40B4-BE49-F238E27FC236}">
                <a16:creationId xmlns:a16="http://schemas.microsoft.com/office/drawing/2014/main" id="{DBB4B42D-41D9-3727-9382-BF7D3171B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" y="5969000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A4011F2D-B2E2-5820-9E53-CA4AB917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168371"/>
            <a:ext cx="1282699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D861B619-27A3-7FC3-8601-A7780FC0DB64}"/>
              </a:ext>
            </a:extLst>
          </p:cNvPr>
          <p:cNvCxnSpPr>
            <a:cxnSpLocks/>
            <a:stCxn id="43" idx="3"/>
            <a:endCxn id="47" idx="1"/>
          </p:cNvCxnSpPr>
          <p:nvPr/>
        </p:nvCxnSpPr>
        <p:spPr>
          <a:xfrm>
            <a:off x="2281104" y="3188493"/>
            <a:ext cx="3402144" cy="154715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using a computer&#10;&#10;Description automatically generated">
            <a:extLst>
              <a:ext uri="{FF2B5EF4-FFF2-40B4-BE49-F238E27FC236}">
                <a16:creationId xmlns:a16="http://schemas.microsoft.com/office/drawing/2014/main" id="{C3305B45-A956-30B8-2089-D721C936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8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1BDE4E7-B20F-075E-3089-FCADC966EB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28" y="21682"/>
            <a:ext cx="12044363" cy="35284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5288F0-959E-8C67-7C83-DD9F8E4897D3}"/>
              </a:ext>
            </a:extLst>
          </p:cNvPr>
          <p:cNvSpPr/>
          <p:nvPr/>
        </p:nvSpPr>
        <p:spPr>
          <a:xfrm>
            <a:off x="7643812" y="10823"/>
            <a:ext cx="4533900" cy="3635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593C6D-ADBB-4223-F774-8BC98A091645}"/>
              </a:ext>
            </a:extLst>
          </p:cNvPr>
          <p:cNvSpPr/>
          <p:nvPr/>
        </p:nvSpPr>
        <p:spPr>
          <a:xfrm>
            <a:off x="5815013" y="37684"/>
            <a:ext cx="2471737" cy="3582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Best Online Master's in Data Science Programs in 2022 | Fortune">
            <a:extLst>
              <a:ext uri="{FF2B5EF4-FFF2-40B4-BE49-F238E27FC236}">
                <a16:creationId xmlns:a16="http://schemas.microsoft.com/office/drawing/2014/main" id="{10ACF21C-1BE6-06DA-BC05-6D7F7CA3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" y="5969000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58A3537-FF8D-7D45-91A5-2453AE68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168371"/>
            <a:ext cx="1282699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85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391D093-9DDE-A1EA-6305-990BB3D24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665" y="17801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 pitchFamily="18" charset="77"/>
              </a:rPr>
              <a:t>DARTH</a:t>
            </a:r>
            <a:r>
              <a:rPr lang="en-US" sz="5400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 </a:t>
            </a:r>
            <a:r>
              <a:rPr lang="en-US" sz="5400" b="1" cap="all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Rockwell Condensed" panose="02060603050405020104" pitchFamily="18" charset="77"/>
              </a:rPr>
              <a:t>Framework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49EF4B-7920-E68E-E8A8-914F8468CB4E}"/>
              </a:ext>
            </a:extLst>
          </p:cNvPr>
          <p:cNvGrpSpPr/>
          <p:nvPr/>
        </p:nvGrpSpPr>
        <p:grpSpPr>
          <a:xfrm>
            <a:off x="73818" y="28237"/>
            <a:ext cx="12044363" cy="4672351"/>
            <a:chOff x="73818" y="28237"/>
            <a:chExt cx="12044363" cy="4672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F6A40C5E-8EB9-64DC-BDD0-B3734FCD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4373D3"/>
                </a:clrFrom>
                <a:clrTo>
                  <a:srgbClr val="4373D3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colorTemperature colorTemp="571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18" y="28237"/>
              <a:ext cx="12044363" cy="352843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  <p:pic>
          <p:nvPicPr>
            <p:cNvPr id="27" name="Picture 26" descr="A picture containing scatter chart&#10;&#10;Description automatically generated">
              <a:extLst>
                <a:ext uri="{FF2B5EF4-FFF2-40B4-BE49-F238E27FC236}">
                  <a16:creationId xmlns:a16="http://schemas.microsoft.com/office/drawing/2014/main" id="{5A735368-71A0-BFED-2552-00EC00CD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D9D9D9"/>
                </a:clrFrom>
                <a:clrTo>
                  <a:srgbClr val="D9D9D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73315" y="3550116"/>
              <a:ext cx="5304388" cy="1150472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166D0672-4A17-4623-1C12-19E599663CA5}"/>
                </a:ext>
              </a:extLst>
            </p:cNvPr>
            <p:cNvCxnSpPr>
              <a:endCxn id="27" idx="1"/>
            </p:cNvCxnSpPr>
            <p:nvPr/>
          </p:nvCxnSpPr>
          <p:spPr>
            <a:xfrm rot="16200000" flipH="1">
              <a:off x="659888" y="2411925"/>
              <a:ext cx="1767914" cy="1658940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88D7C05C-A178-829D-D61A-6E2037A8E800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 flipV="1">
              <a:off x="7677703" y="2974881"/>
              <a:ext cx="151847" cy="1150471"/>
            </a:xfrm>
            <a:prstGeom prst="curvedConnector2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 descr="Best Online Master's in Data Science Programs in 2022 | Fortune">
            <a:extLst>
              <a:ext uri="{FF2B5EF4-FFF2-40B4-BE49-F238E27FC236}">
                <a16:creationId xmlns:a16="http://schemas.microsoft.com/office/drawing/2014/main" id="{5D6FB9BC-C6BB-A347-39D3-E77C64BC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2" y="5969000"/>
            <a:ext cx="1689100" cy="11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99F2E2B-27C0-223C-1570-3415519A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168371"/>
            <a:ext cx="1282699" cy="66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5018DF4-8660-46C2-98C0-CD3095FBE0A6}"/>
              </a:ext>
            </a:extLst>
          </p:cNvPr>
          <p:cNvGrpSpPr/>
          <p:nvPr/>
        </p:nvGrpSpPr>
        <p:grpSpPr>
          <a:xfrm>
            <a:off x="314632" y="2357438"/>
            <a:ext cx="2058683" cy="1968756"/>
            <a:chOff x="314632" y="2357438"/>
            <a:chExt cx="2058683" cy="19687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DD91CC8-8C70-EBA3-157D-CC9094DA7BDF}"/>
                </a:ext>
              </a:extLst>
            </p:cNvPr>
            <p:cNvSpPr/>
            <p:nvPr/>
          </p:nvSpPr>
          <p:spPr>
            <a:xfrm>
              <a:off x="619432" y="2357438"/>
              <a:ext cx="291233" cy="18409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11D11E-FA74-04FF-31B0-056F8E864B92}"/>
                </a:ext>
              </a:extLst>
            </p:cNvPr>
            <p:cNvSpPr/>
            <p:nvPr/>
          </p:nvSpPr>
          <p:spPr>
            <a:xfrm>
              <a:off x="314632" y="3834581"/>
              <a:ext cx="2058683" cy="4916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AA92348-A651-6A10-638A-372733AC6BD4}"/>
              </a:ext>
            </a:extLst>
          </p:cNvPr>
          <p:cNvSpPr/>
          <p:nvPr/>
        </p:nvSpPr>
        <p:spPr>
          <a:xfrm>
            <a:off x="2382283" y="3608127"/>
            <a:ext cx="5295418" cy="11439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AAEC15-4F7D-32AC-3492-D4EA59C924B2}"/>
              </a:ext>
            </a:extLst>
          </p:cNvPr>
          <p:cNvGrpSpPr/>
          <p:nvPr/>
        </p:nvGrpSpPr>
        <p:grpSpPr>
          <a:xfrm>
            <a:off x="7677702" y="2974881"/>
            <a:ext cx="296259" cy="1223493"/>
            <a:chOff x="7677702" y="2974881"/>
            <a:chExt cx="296259" cy="122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823C77-6385-5311-771A-C75A23349B2E}"/>
                </a:ext>
              </a:extLst>
            </p:cNvPr>
            <p:cNvSpPr/>
            <p:nvPr/>
          </p:nvSpPr>
          <p:spPr>
            <a:xfrm>
              <a:off x="7757652" y="2974881"/>
              <a:ext cx="147483" cy="12234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80B45C-5FF0-E3B7-2F0E-9EE470C22DCA}"/>
                </a:ext>
              </a:extLst>
            </p:cNvPr>
            <p:cNvSpPr/>
            <p:nvPr/>
          </p:nvSpPr>
          <p:spPr>
            <a:xfrm>
              <a:off x="7677702" y="3913238"/>
              <a:ext cx="296259" cy="2851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56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" presetID="0" presetClass="path" presetSubtype="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013 0.04838 L 0.00013 0.181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5F53BF-03C8-8023-2C9E-BE5B2913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D35508-81EC-ADE9-8048-314C0408EDAC}"/>
              </a:ext>
            </a:extLst>
          </p:cNvPr>
          <p:cNvSpPr/>
          <p:nvPr/>
        </p:nvSpPr>
        <p:spPr>
          <a:xfrm>
            <a:off x="1995948" y="5024284"/>
            <a:ext cx="2349910" cy="14060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91EE8-F3E7-6CFE-0875-99AF5E44D6AA}"/>
              </a:ext>
            </a:extLst>
          </p:cNvPr>
          <p:cNvSpPr/>
          <p:nvPr/>
        </p:nvSpPr>
        <p:spPr>
          <a:xfrm>
            <a:off x="108154" y="4800601"/>
            <a:ext cx="1887794" cy="15141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C6D79B-07C9-4967-0651-328AE4367BB2}"/>
              </a:ext>
            </a:extLst>
          </p:cNvPr>
          <p:cNvSpPr txBox="1">
            <a:spLocks/>
          </p:cNvSpPr>
          <p:nvPr/>
        </p:nvSpPr>
        <p:spPr>
          <a:xfrm>
            <a:off x="3749040" y="0"/>
            <a:ext cx="4677205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6408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0B82F4-C26B-4BF0-9081-03CAA5A8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EE8D8AC-FCD2-ADC3-608D-4DCC057CE0E3}"/>
              </a:ext>
            </a:extLst>
          </p:cNvPr>
          <p:cNvSpPr txBox="1">
            <a:spLocks/>
          </p:cNvSpPr>
          <p:nvPr/>
        </p:nvSpPr>
        <p:spPr>
          <a:xfrm>
            <a:off x="3749040" y="0"/>
            <a:ext cx="4677205" cy="1032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Model Training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1DFCC3-C077-E34B-B9FF-4368BB780182}"/>
              </a:ext>
            </a:extLst>
          </p:cNvPr>
          <p:cNvGrpSpPr/>
          <p:nvPr/>
        </p:nvGrpSpPr>
        <p:grpSpPr>
          <a:xfrm>
            <a:off x="167148" y="4778478"/>
            <a:ext cx="4483511" cy="1641987"/>
            <a:chOff x="167148" y="4778478"/>
            <a:chExt cx="4483511" cy="16419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6B82839-D86F-1D60-0190-0D8E79C2AD2B}"/>
                </a:ext>
              </a:extLst>
            </p:cNvPr>
            <p:cNvSpPr/>
            <p:nvPr/>
          </p:nvSpPr>
          <p:spPr>
            <a:xfrm>
              <a:off x="167148" y="4778478"/>
              <a:ext cx="1828800" cy="1435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D29BC6F-D0D9-5CE6-0D9F-9B8CFF41BAA7}"/>
                </a:ext>
              </a:extLst>
            </p:cNvPr>
            <p:cNvSpPr/>
            <p:nvPr/>
          </p:nvSpPr>
          <p:spPr>
            <a:xfrm>
              <a:off x="1881353" y="5112774"/>
              <a:ext cx="2769306" cy="13076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7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AEBC2EC-E275-2472-482A-0991AC06C15F}"/>
              </a:ext>
            </a:extLst>
          </p:cNvPr>
          <p:cNvSpPr txBox="1"/>
          <p:nvPr/>
        </p:nvSpPr>
        <p:spPr>
          <a:xfrm>
            <a:off x="2995333" y="3156928"/>
            <a:ext cx="620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1DB63AA-8F8B-83B0-38CB-AF7E181E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C61580-46E2-0448-BEEA-04570DEF50AC}"/>
              </a:ext>
            </a:extLst>
          </p:cNvPr>
          <p:cNvSpPr txBox="1">
            <a:spLocks/>
          </p:cNvSpPr>
          <p:nvPr/>
        </p:nvSpPr>
        <p:spPr>
          <a:xfrm>
            <a:off x="3749040" y="0"/>
            <a:ext cx="803757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5468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D317BC1-93BD-1A53-65B3-961B3D373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7038C2-029A-BCF7-6691-66C0A1D108BC}"/>
              </a:ext>
            </a:extLst>
          </p:cNvPr>
          <p:cNvSpPr txBox="1">
            <a:spLocks/>
          </p:cNvSpPr>
          <p:nvPr/>
        </p:nvSpPr>
        <p:spPr>
          <a:xfrm>
            <a:off x="3749040" y="0"/>
            <a:ext cx="803757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Rockwell Condensed" panose="02060603050405020104"/>
              </a:rPr>
              <a:t>Results</a:t>
            </a:r>
            <a:endParaRPr kumimoji="0" lang="en-US" sz="5400" b="0" i="0" u="none" strike="noStrike" kern="1200" cap="all" spc="0" normalizeH="0" baseline="0" noProof="0">
              <a:ln>
                <a:noFill/>
              </a:ln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effectLst/>
              <a:uLnTx/>
              <a:uFillTx/>
              <a:latin typeface="Rockwell Condensed" panose="020606030504050201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3114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62E8A97-18FA-425B-FFF2-9FAA1A76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98DC7C-1ED9-4C45-341C-13EBE7A63DB8}"/>
              </a:ext>
            </a:extLst>
          </p:cNvPr>
          <p:cNvSpPr txBox="1">
            <a:spLocks/>
          </p:cNvSpPr>
          <p:nvPr/>
        </p:nvSpPr>
        <p:spPr>
          <a:xfrm>
            <a:off x="3749040" y="0"/>
            <a:ext cx="803757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C97C51-58CD-C6F6-4CA9-54F6AFBDC944}"/>
              </a:ext>
            </a:extLst>
          </p:cNvPr>
          <p:cNvSpPr/>
          <p:nvPr/>
        </p:nvSpPr>
        <p:spPr>
          <a:xfrm>
            <a:off x="11219688" y="0"/>
            <a:ext cx="859536" cy="12984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B784D0-918A-8657-C672-E6F98B7C126B}"/>
              </a:ext>
            </a:extLst>
          </p:cNvPr>
          <p:cNvSpPr/>
          <p:nvPr/>
        </p:nvSpPr>
        <p:spPr>
          <a:xfrm>
            <a:off x="8778240" y="448056"/>
            <a:ext cx="2148840" cy="15727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7CA959-FAFB-0512-68A7-B8ECD799335E}"/>
              </a:ext>
            </a:extLst>
          </p:cNvPr>
          <p:cNvSpPr/>
          <p:nvPr/>
        </p:nvSpPr>
        <p:spPr>
          <a:xfrm>
            <a:off x="7882128" y="1389888"/>
            <a:ext cx="621792" cy="7315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37FE0-70B2-6C4B-6539-2C80BF0B9CDF}"/>
              </a:ext>
            </a:extLst>
          </p:cNvPr>
          <p:cNvSpPr/>
          <p:nvPr/>
        </p:nvSpPr>
        <p:spPr>
          <a:xfrm>
            <a:off x="6227064" y="2377440"/>
            <a:ext cx="740664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BB693-967E-479B-325D-EFECC9D28787}"/>
              </a:ext>
            </a:extLst>
          </p:cNvPr>
          <p:cNvSpPr/>
          <p:nvPr/>
        </p:nvSpPr>
        <p:spPr>
          <a:xfrm>
            <a:off x="1463040" y="2811780"/>
            <a:ext cx="2066544" cy="4343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C3DC7A-BE9D-5904-0A9F-65FA74E79B4C}"/>
              </a:ext>
            </a:extLst>
          </p:cNvPr>
          <p:cNvSpPr/>
          <p:nvPr/>
        </p:nvSpPr>
        <p:spPr>
          <a:xfrm>
            <a:off x="1453896" y="3364992"/>
            <a:ext cx="2066544" cy="5577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3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1911C866-3DF9-02AA-8214-F4A49003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D87CAE-F284-7D30-D36E-7FE57B46BBC0}"/>
              </a:ext>
            </a:extLst>
          </p:cNvPr>
          <p:cNvSpPr txBox="1">
            <a:spLocks/>
          </p:cNvSpPr>
          <p:nvPr/>
        </p:nvSpPr>
        <p:spPr>
          <a:xfrm>
            <a:off x="0" y="267419"/>
            <a:ext cx="803757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>
                <a:ln>
                  <a:noFill/>
                </a:ln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effectLst/>
                <a:uLnTx/>
                <a:uFillTx/>
                <a:latin typeface="Rockwell Condensed" panose="02060603050405020104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90629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ome money&#10;&#10;Description automatically generated with low confidence">
            <a:extLst>
              <a:ext uri="{FF2B5EF4-FFF2-40B4-BE49-F238E27FC236}">
                <a16:creationId xmlns:a16="http://schemas.microsoft.com/office/drawing/2014/main" id="{1AE3D2BA-474C-91BA-EB4E-A5BF4544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31" y="394404"/>
            <a:ext cx="9362731" cy="5121492"/>
          </a:xfrm>
          <a:prstGeom prst="rect">
            <a:avLst/>
          </a:prstGeom>
          <a:effectLst>
            <a:glow>
              <a:srgbClr val="92D050">
                <a:alpha val="53000"/>
              </a:srgbClr>
            </a:glow>
            <a:outerShdw blurRad="50800" dir="5400000" algn="ctr" rotWithShape="0">
              <a:srgbClr val="000000">
                <a:alpha val="96000"/>
              </a:srgbClr>
            </a:outerShdw>
            <a:reflection blurRad="69552" stA="46000" endPos="35000" dist="50800" dir="5400000" sy="-100000" algn="bl" rotWithShape="0"/>
            <a:softEdge rad="165881"/>
          </a:effectLst>
        </p:spPr>
      </p:pic>
      <p:pic>
        <p:nvPicPr>
          <p:cNvPr id="9" name="Blastwave_FX_CashRegister_S08IN.92.mp3" descr="Blastwave_FX_CashRegister_S08IN.92.mp3">
            <a:hlinkClick r:id="" action="ppaction://media"/>
            <a:extLst>
              <a:ext uri="{FF2B5EF4-FFF2-40B4-BE49-F238E27FC236}">
                <a16:creationId xmlns:a16="http://schemas.microsoft.com/office/drawing/2014/main" id="{7864A57F-5B1C-FFC4-1CDC-B477EEA241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0133" y="272847"/>
            <a:ext cx="330199" cy="330199"/>
          </a:xfrm>
          <a:prstGeom prst="rect">
            <a:avLst/>
          </a:prstGeom>
          <a:effectLst>
            <a:softEdge rad="16217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779A2-1535-3679-3E75-D9C080C97AAE}"/>
              </a:ext>
            </a:extLst>
          </p:cNvPr>
          <p:cNvSpPr txBox="1"/>
          <p:nvPr/>
        </p:nvSpPr>
        <p:spPr>
          <a:xfrm>
            <a:off x="194706" y="6125042"/>
            <a:ext cx="1485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rgbClr val="A5A5A5"/>
                </a:solidFill>
                <a:ea typeface="+mn-lt"/>
                <a:cs typeface="+mn-lt"/>
              </a:rPr>
              <a:t>Gif from </a:t>
            </a:r>
            <a:r>
              <a:rPr lang="en-US" sz="800" err="1">
                <a:solidFill>
                  <a:srgbClr val="A5A5A5"/>
                </a:solidFill>
                <a:ea typeface="+mn-lt"/>
                <a:cs typeface="+mn-lt"/>
              </a:rPr>
              <a:t>Giphy.com</a:t>
            </a:r>
            <a:endParaRPr lang="en-US" sz="800">
              <a:solidFill>
                <a:srgbClr val="A5A5A5"/>
              </a:solidFill>
              <a:ea typeface="+mn-lt"/>
              <a:cs typeface="+mn-lt"/>
              <a:sym typeface="Calibri"/>
            </a:endParaRPr>
          </a:p>
          <a:p>
            <a:pPr lvl="0">
              <a:defRPr/>
            </a:pPr>
            <a:r>
              <a:rPr lang="en-US" sz="800">
                <a:solidFill>
                  <a:srgbClr val="A5A5A5"/>
                </a:solidFill>
                <a:ea typeface="+mn-lt"/>
                <a:cs typeface="+mn-lt"/>
                <a:sym typeface="Calibri"/>
              </a:rPr>
              <a:t>Sound from </a:t>
            </a:r>
            <a:r>
              <a:rPr lang="en-US" sz="800">
                <a:solidFill>
                  <a:srgbClr val="A5A5A5"/>
                </a:solidFill>
                <a:ea typeface="+mn-lt"/>
                <a:cs typeface="+mn-lt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Zapsplat.com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9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E4798422-6A74-8DD0-E8B7-8B2DE6A4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D16E669-8CB0-7C2D-6760-56396F57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1C30D42-62BF-E4A7-F22F-5F6D2D45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7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32B5C2-DAA7-67C9-91BE-78D34C938772}"/>
              </a:ext>
            </a:extLst>
          </p:cNvPr>
          <p:cNvSpPr txBox="1"/>
          <p:nvPr/>
        </p:nvSpPr>
        <p:spPr>
          <a:xfrm>
            <a:off x="4337603" y="3184249"/>
            <a:ext cx="29294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1.02 Million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6B849-1A54-F8D3-E1FD-261953622D28}"/>
              </a:ext>
            </a:extLst>
          </p:cNvPr>
          <p:cNvSpPr txBox="1"/>
          <p:nvPr/>
        </p:nvSpPr>
        <p:spPr>
          <a:xfrm>
            <a:off x="4891977" y="3184249"/>
            <a:ext cx="13829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$17k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DA1D4-B95D-63B9-85BF-38228EA61873}"/>
              </a:ext>
            </a:extLst>
          </p:cNvPr>
          <p:cNvSpPr txBox="1"/>
          <p:nvPr/>
        </p:nvSpPr>
        <p:spPr>
          <a:xfrm>
            <a:off x="511963" y="2173173"/>
            <a:ext cx="37093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Attacks in 1st quarter of 2022. </a:t>
            </a:r>
            <a:r>
              <a:rPr lang="en-US" b="1" baseline="30000">
                <a:ea typeface="+mn-lt"/>
                <a:cs typeface="+mn-lt"/>
              </a:rPr>
              <a:t>1</a:t>
            </a:r>
            <a:r>
              <a:rPr lang="en-US" b="1">
                <a:latin typeface="Arial"/>
              </a:rPr>
              <a:t> 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8D92-E21C-12DC-6DB5-19DD15B063C9}"/>
              </a:ext>
            </a:extLst>
          </p:cNvPr>
          <p:cNvSpPr txBox="1"/>
          <p:nvPr/>
        </p:nvSpPr>
        <p:spPr>
          <a:xfrm>
            <a:off x="7723739" y="2078111"/>
            <a:ext cx="3609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Losses per minute due to phishing attacks in 2022. </a:t>
            </a:r>
            <a:r>
              <a:rPr lang="en-US" b="1" baseline="30000">
                <a:ea typeface="+mn-lt"/>
                <a:cs typeface="+mn-lt"/>
              </a:rPr>
              <a:t>2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6735E-E50E-77B0-B1D7-3C021506865E}"/>
              </a:ext>
            </a:extLst>
          </p:cNvPr>
          <p:cNvSpPr txBox="1"/>
          <p:nvPr/>
        </p:nvSpPr>
        <p:spPr>
          <a:xfrm>
            <a:off x="1899293" y="6131293"/>
            <a:ext cx="7806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800" i="1">
                <a:solidFill>
                  <a:schemeClr val="bg1">
                    <a:lumMod val="75000"/>
                  </a:schemeClr>
                </a:solidFill>
              </a:rPr>
              <a:t>1st quarter 2022 - docs.apwg.org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. (n.d.). Retrieved June 22, 2022, from https://docs.apwg.org/reports/apwg_trends_report_q1_2022.pdf </a:t>
            </a:r>
          </a:p>
          <a:p>
            <a:pPr marL="228600" indent="-228600">
              <a:buAutoNum type="arabicPeriod"/>
            </a:pPr>
            <a:endParaRPr lang="en-US" sz="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2. Sjouwerman, S. (n.d.). </a:t>
            </a:r>
            <a:r>
              <a:rPr lang="en-US" sz="800" i="1">
                <a:solidFill>
                  <a:schemeClr val="bg1">
                    <a:lumMod val="75000"/>
                  </a:schemeClr>
                </a:solidFill>
              </a:rPr>
              <a:t>This year, phishing causes losses of $17,700 per minute and ransomware attacks will cost $22,184 per minute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. Blog. Retrieved June 21, 2022, from https://blog.knowbe4.com/this-year-phishing-causes-losses-of-17700-per-minute-and-ransomware-attacks-will-cost-22184-per-minute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07 -0.0044 L -0.30312 -0.237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28" y="-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0" presetClass="path" presetSubtype="0" decel="5000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-2.22222E-6 L 0.33308 -0.2310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10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32B5C2-DAA7-67C9-91BE-78D34C938772}"/>
              </a:ext>
            </a:extLst>
          </p:cNvPr>
          <p:cNvSpPr txBox="1"/>
          <p:nvPr/>
        </p:nvSpPr>
        <p:spPr>
          <a:xfrm>
            <a:off x="784058" y="1576830"/>
            <a:ext cx="292947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1.02 Million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6B849-1A54-F8D3-E1FD-261953622D28}"/>
              </a:ext>
            </a:extLst>
          </p:cNvPr>
          <p:cNvSpPr txBox="1"/>
          <p:nvPr/>
        </p:nvSpPr>
        <p:spPr>
          <a:xfrm>
            <a:off x="8837266" y="1576830"/>
            <a:ext cx="138292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$17k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5D00A-23F0-D2E7-B1AC-0A9976C8449F}"/>
              </a:ext>
            </a:extLst>
          </p:cNvPr>
          <p:cNvSpPr txBox="1"/>
          <p:nvPr/>
        </p:nvSpPr>
        <p:spPr>
          <a:xfrm>
            <a:off x="4891977" y="3163757"/>
            <a:ext cx="237509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$5 Billion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FD477-54A7-9838-8F9A-0D9A1219F721}"/>
              </a:ext>
            </a:extLst>
          </p:cNvPr>
          <p:cNvSpPr txBox="1"/>
          <p:nvPr/>
        </p:nvSpPr>
        <p:spPr>
          <a:xfrm>
            <a:off x="5089944" y="3201739"/>
            <a:ext cx="1739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1 in 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DA1D4-B95D-63B9-85BF-38228EA61873}"/>
              </a:ext>
            </a:extLst>
          </p:cNvPr>
          <p:cNvSpPr txBox="1"/>
          <p:nvPr/>
        </p:nvSpPr>
        <p:spPr>
          <a:xfrm>
            <a:off x="511963" y="2173173"/>
            <a:ext cx="37093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Attacks in 1st quarter of 2022. </a:t>
            </a:r>
            <a:r>
              <a:rPr lang="en-US" b="1" baseline="30000">
                <a:ea typeface="+mn-lt"/>
                <a:cs typeface="+mn-lt"/>
              </a:rPr>
              <a:t>1</a:t>
            </a:r>
            <a:r>
              <a:rPr lang="en-US" b="1">
                <a:latin typeface="Arial"/>
              </a:rPr>
              <a:t> 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8D92-E21C-12DC-6DB5-19DD15B063C9}"/>
              </a:ext>
            </a:extLst>
          </p:cNvPr>
          <p:cNvSpPr txBox="1"/>
          <p:nvPr/>
        </p:nvSpPr>
        <p:spPr>
          <a:xfrm>
            <a:off x="7723739" y="2078111"/>
            <a:ext cx="3609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Losses per minute due to phishing attacks in 2022. </a:t>
            </a:r>
            <a:r>
              <a:rPr lang="en-US" b="1" baseline="30000">
                <a:ea typeface="+mn-lt"/>
                <a:cs typeface="+mn-lt"/>
              </a:rPr>
              <a:t>2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27A90-C810-22EA-C0A1-D1008E491B7B}"/>
              </a:ext>
            </a:extLst>
          </p:cNvPr>
          <p:cNvSpPr txBox="1"/>
          <p:nvPr/>
        </p:nvSpPr>
        <p:spPr>
          <a:xfrm>
            <a:off x="8260130" y="5401862"/>
            <a:ext cx="339606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Phishing email attack (2022). </a:t>
            </a:r>
            <a:r>
              <a:rPr lang="en-US" b="1" baseline="30000">
                <a:ea typeface="+mn-lt"/>
                <a:cs typeface="+mn-lt"/>
              </a:rPr>
              <a:t>4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BF91C-926E-A880-B120-380E3190AE42}"/>
              </a:ext>
            </a:extLst>
          </p:cNvPr>
          <p:cNvSpPr txBox="1"/>
          <p:nvPr/>
        </p:nvSpPr>
        <p:spPr>
          <a:xfrm>
            <a:off x="443807" y="5678861"/>
            <a:ext cx="3609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Cost to businesses per year. </a:t>
            </a:r>
            <a:r>
              <a:rPr lang="en-US" b="1" baseline="30000">
                <a:ea typeface="+mn-lt"/>
                <a:cs typeface="+mn-lt"/>
              </a:rPr>
              <a:t>3</a:t>
            </a:r>
            <a:endParaRPr lang="en-US"/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BA24A-958F-F0F3-23CC-34169D116143}"/>
              </a:ext>
            </a:extLst>
          </p:cNvPr>
          <p:cNvSpPr txBox="1"/>
          <p:nvPr/>
        </p:nvSpPr>
        <p:spPr>
          <a:xfrm>
            <a:off x="2263182" y="6311983"/>
            <a:ext cx="7806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>
                <a:solidFill>
                  <a:schemeClr val="bg1">
                    <a:lumMod val="75000"/>
                  </a:schemeClr>
                </a:solidFill>
              </a:rPr>
              <a:t>3. What is Phishing: How to Protect Your Company from Scams. (n.d.). IRONSCALES. https://ironscales.com/resources/learn/what-is-phishing/</a:t>
            </a:r>
          </a:p>
          <a:p>
            <a:pPr marL="228600" indent="-228600">
              <a:buAutoNum type="arabicPeriod"/>
            </a:pPr>
            <a:endParaRPr lang="en-US" sz="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4. </a:t>
            </a:r>
            <a:r>
              <a:rPr lang="en-US" sz="800" err="1">
                <a:solidFill>
                  <a:schemeClr val="bg1">
                    <a:lumMod val="75000"/>
                  </a:schemeClr>
                </a:solidFill>
              </a:rPr>
              <a:t>Slandau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. (2022, April 5). Phishing attack statistics 2022. </a:t>
            </a:r>
            <a:r>
              <a:rPr lang="en-US" sz="800" err="1">
                <a:solidFill>
                  <a:schemeClr val="bg1">
                    <a:lumMod val="75000"/>
                  </a:schemeClr>
                </a:solidFill>
              </a:rPr>
              <a:t>CyberTalk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. Retrieved June 30, 2022, from https://</a:t>
            </a:r>
            <a:r>
              <a:rPr lang="en-US" sz="800" err="1">
                <a:solidFill>
                  <a:schemeClr val="bg1">
                    <a:lumMod val="75000"/>
                  </a:schemeClr>
                </a:solidFill>
              </a:rPr>
              <a:t>www.cybertalk.org</a:t>
            </a:r>
            <a:r>
              <a:rPr lang="en-US" sz="800">
                <a:solidFill>
                  <a:schemeClr val="bg1">
                    <a:lumMod val="75000"/>
                  </a:schemeClr>
                </a:solidFill>
              </a:rPr>
              <a:t>/2022/03/30/top-15-phishing-attack-statistics-and-they-might-scare-you/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-2.96296E-6 L -0.34115 0.287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57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5" presetClass="entr" presetSubtype="1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0.32617 0.229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2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5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32B5C2-DAA7-67C9-91BE-78D34C938772}"/>
              </a:ext>
            </a:extLst>
          </p:cNvPr>
          <p:cNvSpPr txBox="1"/>
          <p:nvPr/>
        </p:nvSpPr>
        <p:spPr>
          <a:xfrm>
            <a:off x="809307" y="1603785"/>
            <a:ext cx="338613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1.02 Million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6B849-1A54-F8D3-E1FD-261953622D28}"/>
              </a:ext>
            </a:extLst>
          </p:cNvPr>
          <p:cNvSpPr txBox="1"/>
          <p:nvPr/>
        </p:nvSpPr>
        <p:spPr>
          <a:xfrm>
            <a:off x="8832693" y="1442311"/>
            <a:ext cx="166846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$17k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5D00A-23F0-D2E7-B1AC-0A9976C8449F}"/>
              </a:ext>
            </a:extLst>
          </p:cNvPr>
          <p:cNvSpPr txBox="1"/>
          <p:nvPr/>
        </p:nvSpPr>
        <p:spPr>
          <a:xfrm>
            <a:off x="809307" y="5047918"/>
            <a:ext cx="3114675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/>
              <a:t>$5 Billion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FD477-54A7-9838-8F9A-0D9A1219F721}"/>
              </a:ext>
            </a:extLst>
          </p:cNvPr>
          <p:cNvSpPr txBox="1"/>
          <p:nvPr/>
        </p:nvSpPr>
        <p:spPr>
          <a:xfrm>
            <a:off x="8177212" y="4855302"/>
            <a:ext cx="2486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/>
              <a:t>47%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DA1D4-B95D-63B9-85BF-38228EA61873}"/>
              </a:ext>
            </a:extLst>
          </p:cNvPr>
          <p:cNvSpPr txBox="1"/>
          <p:nvPr/>
        </p:nvSpPr>
        <p:spPr>
          <a:xfrm>
            <a:off x="511963" y="2173173"/>
            <a:ext cx="37093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Attacks in 1st quarter of 2022. </a:t>
            </a:r>
            <a:r>
              <a:rPr lang="en-US" b="1" baseline="30000">
                <a:ea typeface="+mn-lt"/>
                <a:cs typeface="+mn-lt"/>
              </a:rPr>
              <a:t>1</a:t>
            </a:r>
            <a:r>
              <a:rPr lang="en-US" b="1">
                <a:latin typeface="Arial"/>
              </a:rPr>
              <a:t> </a:t>
            </a:r>
            <a:endParaRPr lang="en-US"/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A8D92-E21C-12DC-6DB5-19DD15B063C9}"/>
              </a:ext>
            </a:extLst>
          </p:cNvPr>
          <p:cNvSpPr txBox="1"/>
          <p:nvPr/>
        </p:nvSpPr>
        <p:spPr>
          <a:xfrm>
            <a:off x="7723739" y="2064146"/>
            <a:ext cx="3609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Losses per minute due to phishing attacks in 2022. </a:t>
            </a:r>
            <a:r>
              <a:rPr lang="en-US" b="1" baseline="30000">
                <a:ea typeface="+mn-lt"/>
                <a:cs typeface="+mn-lt"/>
              </a:rPr>
              <a:t>2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27A90-C810-22EA-C0A1-D1008E491B7B}"/>
              </a:ext>
            </a:extLst>
          </p:cNvPr>
          <p:cNvSpPr txBox="1"/>
          <p:nvPr/>
        </p:nvSpPr>
        <p:spPr>
          <a:xfrm>
            <a:off x="7615238" y="5401861"/>
            <a:ext cx="360997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ea typeface="+mn-lt"/>
                <a:cs typeface="+mn-lt"/>
              </a:rPr>
              <a:t>Of social media phishing attacks (2022). </a:t>
            </a:r>
            <a:r>
              <a:rPr lang="en-US" b="1" baseline="30000">
                <a:ea typeface="+mn-lt"/>
                <a:cs typeface="+mn-lt"/>
              </a:rPr>
              <a:t>4</a:t>
            </a:r>
            <a:endParaRPr lang="en-US"/>
          </a:p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BF91C-926E-A880-B120-380E3190AE42}"/>
              </a:ext>
            </a:extLst>
          </p:cNvPr>
          <p:cNvSpPr txBox="1"/>
          <p:nvPr/>
        </p:nvSpPr>
        <p:spPr>
          <a:xfrm>
            <a:off x="443807" y="5678861"/>
            <a:ext cx="360997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Cost to businesses per year. </a:t>
            </a:r>
            <a:r>
              <a:rPr lang="en-US" b="1" baseline="30000">
                <a:ea typeface="+mn-lt"/>
                <a:cs typeface="+mn-lt"/>
              </a:rPr>
              <a:t>3</a:t>
            </a:r>
            <a:endParaRPr lang="en-US"/>
          </a:p>
          <a:p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3DF98B7-210D-B829-85BA-ED9A94BF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1" y="0"/>
            <a:ext cx="11727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DFC1-3618-1300-A61A-DE136ECD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416" y="592407"/>
            <a:ext cx="9607661" cy="1056319"/>
          </a:xfrm>
        </p:spPr>
        <p:txBody>
          <a:bodyPr/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8D0B72-13D5-496E-1288-7E682D281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6572" y="1648726"/>
            <a:ext cx="7045693" cy="3872835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To identify and detect the phishing email before it makes it to the User.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4195-B99D-7348-AFB6-46256F0A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2536" y="1271016"/>
            <a:ext cx="1791980" cy="3705037"/>
          </a:xfrm>
        </p:spPr>
        <p:txBody>
          <a:bodyPr/>
          <a:lstStyle/>
          <a:p>
            <a:r>
              <a:rPr lang="en-US"/>
              <a:t>Body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8C1AB-C40B-89E5-92A9-54B4E074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14300"/>
            <a:ext cx="5388356" cy="6629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F82786-BC02-D84C-EB39-3723C0D95A9E}"/>
              </a:ext>
            </a:extLst>
          </p:cNvPr>
          <p:cNvSpPr/>
          <p:nvPr/>
        </p:nvSpPr>
        <p:spPr>
          <a:xfrm>
            <a:off x="2376318" y="189781"/>
            <a:ext cx="5552775" cy="108123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68632-5312-5C13-EED9-AADFEB667262}"/>
              </a:ext>
            </a:extLst>
          </p:cNvPr>
          <p:cNvSpPr/>
          <p:nvPr/>
        </p:nvSpPr>
        <p:spPr>
          <a:xfrm>
            <a:off x="2458528" y="5236234"/>
            <a:ext cx="5388356" cy="134744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FAD91-9236-D50E-1FA4-3139D403CB54}"/>
              </a:ext>
            </a:extLst>
          </p:cNvPr>
          <p:cNvSpPr/>
          <p:nvPr/>
        </p:nvSpPr>
        <p:spPr>
          <a:xfrm>
            <a:off x="2829464" y="1271016"/>
            <a:ext cx="4528868" cy="3947965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A4195-B99D-7348-AFB6-46256F0A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2536" y="1271016"/>
            <a:ext cx="1791980" cy="3705037"/>
          </a:xfrm>
        </p:spPr>
        <p:txBody>
          <a:bodyPr/>
          <a:lstStyle/>
          <a:p>
            <a:r>
              <a:rPr lang="en-US"/>
              <a:t>URL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8C1AB-C40B-89E5-92A9-54B4E074E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0" y="114300"/>
            <a:ext cx="5388356" cy="6629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F82786-BC02-D84C-EB39-3723C0D95A9E}"/>
              </a:ext>
            </a:extLst>
          </p:cNvPr>
          <p:cNvSpPr/>
          <p:nvPr/>
        </p:nvSpPr>
        <p:spPr>
          <a:xfrm>
            <a:off x="2374899" y="274320"/>
            <a:ext cx="5552775" cy="351129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68632-5312-5C13-EED9-AADFEB667262}"/>
              </a:ext>
            </a:extLst>
          </p:cNvPr>
          <p:cNvSpPr/>
          <p:nvPr/>
        </p:nvSpPr>
        <p:spPr>
          <a:xfrm>
            <a:off x="2458528" y="4709160"/>
            <a:ext cx="5388356" cy="187452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FAD91-9236-D50E-1FA4-3139D403CB54}"/>
              </a:ext>
            </a:extLst>
          </p:cNvPr>
          <p:cNvSpPr/>
          <p:nvPr/>
        </p:nvSpPr>
        <p:spPr>
          <a:xfrm>
            <a:off x="2829464" y="4222285"/>
            <a:ext cx="4528868" cy="33142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 Arrow 3">
            <a:extLst>
              <a:ext uri="{FF2B5EF4-FFF2-40B4-BE49-F238E27FC236}">
                <a16:creationId xmlns:a16="http://schemas.microsoft.com/office/drawing/2014/main" id="{78293F53-1DFC-7958-AC69-586E7A25A8E9}"/>
              </a:ext>
            </a:extLst>
          </p:cNvPr>
          <p:cNvSpPr/>
          <p:nvPr/>
        </p:nvSpPr>
        <p:spPr>
          <a:xfrm rot="9571901">
            <a:off x="7438557" y="3914123"/>
            <a:ext cx="813816" cy="436669"/>
          </a:xfrm>
          <a:prstGeom prst="ben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1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{26474166-932C-9740-BAB0-E3560E09CAF0}tf10001070</Template>
  <Application>Microsoft Office PowerPoint</Application>
  <PresentationFormat>Widescreen</PresentationFormat>
  <Slides>30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Wood 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Body Text</vt:lpstr>
      <vt:lpstr>URL</vt:lpstr>
      <vt:lpstr>Metadata</vt:lpstr>
      <vt:lpstr>Attachment</vt:lpstr>
      <vt:lpstr>Traditional Approach – Body text</vt:lpstr>
      <vt:lpstr>Traditional Approach - url</vt:lpstr>
      <vt:lpstr>Traditional Approach - metadata</vt:lpstr>
      <vt:lpstr>But they still get through…..</vt:lpstr>
      <vt:lpstr>Take over THE DARK SIDE</vt:lpstr>
      <vt:lpstr>PowerPoint Presentation</vt:lpstr>
      <vt:lpstr>PowerPoint Presentation</vt:lpstr>
      <vt:lpstr>PowerPoint Presentation</vt:lpstr>
      <vt:lpstr>PowerPoint Presentation</vt:lpstr>
      <vt:lpstr>DARTH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Dawson, Dawson</dc:creator>
  <cp:keywords/>
  <dc:description/>
  <cp:revision>1</cp:revision>
  <dcterms:created xsi:type="dcterms:W3CDTF">2021-03-11T03:54:50Z</dcterms:created>
  <dcterms:modified xsi:type="dcterms:W3CDTF">2022-07-14T03:00:28Z</dcterms:modified>
  <cp:category/>
</cp:coreProperties>
</file>